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Montserrat" panose="00000500000000000000" pitchFamily="2" charset="-93"/>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11" autoAdjust="0"/>
  </p:normalViewPr>
  <p:slideViewPr>
    <p:cSldViewPr>
      <p:cViewPr varScale="1">
        <p:scale>
          <a:sx n="75" d="100"/>
          <a:sy n="75" d="100"/>
        </p:scale>
        <p:origin x="8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9.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2201702"/>
            <a:ext cx="16835681" cy="4168000"/>
          </a:xfrm>
          <a:prstGeom prst="rect">
            <a:avLst/>
          </a:prstGeom>
        </p:spPr>
        <p:txBody>
          <a:bodyPr lIns="0" tIns="0" rIns="0" bIns="0" rtlCol="0" anchor="t">
            <a:spAutoFit/>
          </a:bodyPr>
          <a:lstStyle/>
          <a:p>
            <a:pPr algn="l">
              <a:lnSpc>
                <a:spcPts val="11120"/>
              </a:lnSpc>
            </a:pPr>
            <a:r>
              <a:rPr lang="en-US" sz="8000" b="1">
                <a:solidFill>
                  <a:srgbClr val="FBF9F1"/>
                </a:solidFill>
                <a:latin typeface="Montserrat" pitchFamily="2" charset="0"/>
                <a:ea typeface="Poppins Bold"/>
                <a:cs typeface="Poppins Bold"/>
                <a:sym typeface="Poppins Bold"/>
              </a:rPr>
              <a:t>QUẢN LÝ HOẠT ĐỘNG </a:t>
            </a:r>
          </a:p>
          <a:p>
            <a:pPr algn="l">
              <a:lnSpc>
                <a:spcPts val="11120"/>
              </a:lnSpc>
            </a:pPr>
            <a:r>
              <a:rPr lang="en-US" sz="8000" b="1">
                <a:solidFill>
                  <a:srgbClr val="FBF9F1"/>
                </a:solidFill>
                <a:latin typeface="Montserrat" pitchFamily="2" charset="0"/>
                <a:ea typeface="Poppins Bold"/>
                <a:cs typeface="Poppins Bold"/>
                <a:sym typeface="Poppins Bold"/>
              </a:rPr>
              <a:t>RÈN LUYỆN </a:t>
            </a:r>
          </a:p>
          <a:p>
            <a:pPr algn="l">
              <a:lnSpc>
                <a:spcPts val="11120"/>
              </a:lnSpc>
            </a:pPr>
            <a:r>
              <a:rPr lang="en-US" sz="8000" b="1">
                <a:solidFill>
                  <a:srgbClr val="FBF9F1"/>
                </a:solidFill>
                <a:latin typeface="Montserrat" pitchFamily="2" charset="0"/>
                <a:ea typeface="Poppins Bold"/>
                <a:cs typeface="Poppins Bold"/>
                <a:sym typeface="Poppins Bold"/>
              </a:rPr>
              <a:t>SINH VIÊN</a:t>
            </a:r>
          </a:p>
        </p:txBody>
      </p:sp>
      <p:sp>
        <p:nvSpPr>
          <p:cNvPr id="8" name="TextBox 8"/>
          <p:cNvSpPr txBox="1"/>
          <p:nvPr/>
        </p:nvSpPr>
        <p:spPr>
          <a:xfrm>
            <a:off x="1896669" y="882426"/>
            <a:ext cx="3755168"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Montserrat" pitchFamily="2" charset="0"/>
                <a:ea typeface="Lato"/>
                <a:cs typeface="Lato"/>
                <a:sym typeface="Lato"/>
              </a:rPr>
              <a:t>BÁO CÁO ĐỀ TÀI</a:t>
            </a:r>
          </a:p>
        </p:txBody>
      </p:sp>
      <p:sp>
        <p:nvSpPr>
          <p:cNvPr id="9" name="TextBox 9"/>
          <p:cNvSpPr txBox="1"/>
          <p:nvPr/>
        </p:nvSpPr>
        <p:spPr>
          <a:xfrm>
            <a:off x="1028700" y="6694857"/>
            <a:ext cx="7762921" cy="1436370"/>
          </a:xfrm>
          <a:prstGeom prst="rect">
            <a:avLst/>
          </a:prstGeom>
        </p:spPr>
        <p:txBody>
          <a:bodyPr lIns="0" tIns="0" rIns="0" bIns="0" rtlCol="0" anchor="t">
            <a:spAutoFit/>
          </a:bodyPr>
          <a:lstStyle/>
          <a:p>
            <a:pPr algn="l">
              <a:lnSpc>
                <a:spcPts val="3780"/>
              </a:lnSpc>
            </a:pPr>
            <a:r>
              <a:rPr lang="en-US" sz="2700" err="1">
                <a:solidFill>
                  <a:srgbClr val="E5E1DA"/>
                </a:solidFill>
                <a:latin typeface="Montserrat" pitchFamily="2" charset="0"/>
                <a:ea typeface="Poppins"/>
                <a:cs typeface="Poppins"/>
                <a:sym typeface="Poppins"/>
              </a:rPr>
              <a:t>Trình</a:t>
            </a:r>
            <a:r>
              <a:rPr lang="en-US" sz="2700">
                <a:solidFill>
                  <a:srgbClr val="E5E1DA"/>
                </a:solidFill>
                <a:latin typeface="Montserrat" pitchFamily="2" charset="0"/>
                <a:ea typeface="Poppins"/>
                <a:cs typeface="Poppins"/>
                <a:sym typeface="Poppins"/>
              </a:rPr>
              <a:t> </a:t>
            </a:r>
            <a:r>
              <a:rPr lang="en-US" sz="2700" err="1">
                <a:solidFill>
                  <a:srgbClr val="E5E1DA"/>
                </a:solidFill>
                <a:latin typeface="Montserrat" pitchFamily="2" charset="0"/>
                <a:ea typeface="Poppins"/>
                <a:cs typeface="Poppins"/>
                <a:sym typeface="Poppins"/>
              </a:rPr>
              <a:t>bày</a:t>
            </a:r>
            <a:r>
              <a:rPr lang="en-US" sz="2700">
                <a:solidFill>
                  <a:srgbClr val="E5E1DA"/>
                </a:solidFill>
                <a:latin typeface="Montserrat" pitchFamily="2" charset="0"/>
                <a:ea typeface="Poppins"/>
                <a:cs typeface="Poppins"/>
                <a:sym typeface="Poppins"/>
              </a:rPr>
              <a:t> </a:t>
            </a:r>
            <a:r>
              <a:rPr lang="en-US" sz="2700" err="1">
                <a:solidFill>
                  <a:srgbClr val="E5E1DA"/>
                </a:solidFill>
                <a:latin typeface="Montserrat" pitchFamily="2" charset="0"/>
                <a:ea typeface="Poppins"/>
                <a:cs typeface="Poppins"/>
                <a:sym typeface="Poppins"/>
              </a:rPr>
              <a:t>bởi</a:t>
            </a:r>
            <a:r>
              <a:rPr lang="en-US" sz="2700">
                <a:solidFill>
                  <a:srgbClr val="E5E1DA"/>
                </a:solidFill>
                <a:latin typeface="Montserrat" pitchFamily="2" charset="0"/>
                <a:ea typeface="Poppins"/>
                <a:cs typeface="Poppins"/>
                <a:sym typeface="Poppins"/>
              </a:rPr>
              <a:t> Nguyễn </a:t>
            </a:r>
            <a:r>
              <a:rPr lang="en-US" sz="2700" err="1">
                <a:solidFill>
                  <a:srgbClr val="E5E1DA"/>
                </a:solidFill>
                <a:latin typeface="Montserrat" pitchFamily="2" charset="0"/>
                <a:ea typeface="Poppins"/>
                <a:cs typeface="Poppins"/>
                <a:sym typeface="Poppins"/>
              </a:rPr>
              <a:t>Hữu</a:t>
            </a:r>
            <a:r>
              <a:rPr lang="en-US" sz="2700">
                <a:solidFill>
                  <a:srgbClr val="E5E1DA"/>
                </a:solidFill>
                <a:latin typeface="Montserrat" pitchFamily="2" charset="0"/>
                <a:ea typeface="Poppins"/>
                <a:cs typeface="Poppins"/>
                <a:sym typeface="Poppins"/>
              </a:rPr>
              <a:t> Anh</a:t>
            </a:r>
          </a:p>
          <a:p>
            <a:pPr algn="l">
              <a:lnSpc>
                <a:spcPts val="3780"/>
              </a:lnSpc>
            </a:pPr>
            <a:r>
              <a:rPr lang="en-US" sz="2700">
                <a:solidFill>
                  <a:srgbClr val="E5E1DA"/>
                </a:solidFill>
                <a:latin typeface="Montserrat" pitchFamily="2" charset="0"/>
                <a:ea typeface="Poppins"/>
                <a:cs typeface="Poppins"/>
                <a:sym typeface="Poppins"/>
              </a:rPr>
              <a:t>MSSV: 110122033</a:t>
            </a:r>
          </a:p>
          <a:p>
            <a:pPr algn="l">
              <a:lnSpc>
                <a:spcPts val="3780"/>
              </a:lnSpc>
              <a:spcBef>
                <a:spcPct val="0"/>
              </a:spcBef>
            </a:pPr>
            <a:r>
              <a:rPr lang="en-US" sz="2700" err="1">
                <a:solidFill>
                  <a:srgbClr val="E5E1DA"/>
                </a:solidFill>
                <a:latin typeface="Montserrat" pitchFamily="2" charset="0"/>
                <a:ea typeface="Poppins"/>
                <a:cs typeface="Poppins"/>
                <a:sym typeface="Poppins"/>
              </a:rPr>
              <a:t>Lớp</a:t>
            </a:r>
            <a:r>
              <a:rPr lang="en-US" sz="2700">
                <a:solidFill>
                  <a:srgbClr val="E5E1DA"/>
                </a:solidFill>
                <a:latin typeface="Montserrat" pitchFamily="2" charset="0"/>
                <a:ea typeface="Poppins"/>
                <a:cs typeface="Poppins"/>
                <a:sym typeface="Poppins"/>
              </a:rPr>
              <a:t>: DA22TTA</a:t>
            </a:r>
          </a:p>
        </p:txBody>
      </p:sp>
      <p:sp>
        <p:nvSpPr>
          <p:cNvPr id="10" name="TextBox 10"/>
          <p:cNvSpPr txBox="1"/>
          <p:nvPr/>
        </p:nvSpPr>
        <p:spPr>
          <a:xfrm>
            <a:off x="1028699" y="8459470"/>
            <a:ext cx="4623137" cy="791050"/>
          </a:xfrm>
          <a:prstGeom prst="rect">
            <a:avLst/>
          </a:prstGeom>
        </p:spPr>
        <p:txBody>
          <a:bodyPr wrap="square" lIns="0" tIns="0" rIns="0" bIns="0" rtlCol="0" anchor="t">
            <a:spAutoFit/>
          </a:bodyPr>
          <a:lstStyle/>
          <a:p>
            <a:pPr algn="l">
              <a:lnSpc>
                <a:spcPts val="3220"/>
              </a:lnSpc>
            </a:pPr>
            <a:r>
              <a:rPr lang="en-US" sz="2300" err="1">
                <a:solidFill>
                  <a:srgbClr val="E5E1DA"/>
                </a:solidFill>
                <a:latin typeface="Montserrat" pitchFamily="2" charset="0"/>
                <a:ea typeface="Lato"/>
                <a:cs typeface="Lato"/>
                <a:sym typeface="Lato"/>
              </a:rPr>
              <a:t>Giáo</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viên</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hướng</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dẫn</a:t>
            </a:r>
            <a:endParaRPr lang="en-US" sz="2300">
              <a:solidFill>
                <a:srgbClr val="E5E1DA"/>
              </a:solidFill>
              <a:latin typeface="Montserrat" pitchFamily="2" charset="0"/>
              <a:ea typeface="Lato"/>
              <a:cs typeface="Lato"/>
              <a:sym typeface="Lato"/>
            </a:endParaRPr>
          </a:p>
          <a:p>
            <a:pPr algn="l">
              <a:lnSpc>
                <a:spcPts val="3220"/>
              </a:lnSpc>
              <a:spcBef>
                <a:spcPct val="0"/>
              </a:spcBef>
            </a:pPr>
            <a:r>
              <a:rPr lang="en-US" sz="2300" err="1">
                <a:solidFill>
                  <a:srgbClr val="E5E1DA"/>
                </a:solidFill>
                <a:latin typeface="Montserrat" pitchFamily="2" charset="0"/>
                <a:ea typeface="Lato"/>
                <a:cs typeface="Lato"/>
                <a:sym typeface="Lato"/>
              </a:rPr>
              <a:t>ThS</a:t>
            </a:r>
            <a:r>
              <a:rPr lang="en-US" sz="2300">
                <a:solidFill>
                  <a:srgbClr val="E5E1DA"/>
                </a:solidFill>
                <a:latin typeface="Montserrat" pitchFamily="2" charset="0"/>
                <a:ea typeface="Lato"/>
                <a:cs typeface="Lato"/>
                <a:sym typeface="Lato"/>
              </a:rPr>
              <a:t>. Nguyễn </a:t>
            </a:r>
            <a:r>
              <a:rPr lang="en-US" sz="2300" err="1">
                <a:solidFill>
                  <a:srgbClr val="E5E1DA"/>
                </a:solidFill>
                <a:latin typeface="Montserrat" pitchFamily="2" charset="0"/>
                <a:ea typeface="Lato"/>
                <a:cs typeface="Lato"/>
                <a:sym typeface="Lato"/>
              </a:rPr>
              <a:t>Ngọc</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Đan</a:t>
            </a:r>
            <a:r>
              <a:rPr lang="en-US" sz="2300">
                <a:solidFill>
                  <a:srgbClr val="E5E1DA"/>
                </a:solidFill>
                <a:latin typeface="Montserrat" pitchFamily="2" charset="0"/>
                <a:ea typeface="Lato"/>
                <a:cs typeface="Lato"/>
                <a:sym typeface="Lato"/>
              </a:rPr>
              <a:t> Thanh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2735494"/>
            <a:ext cx="14251682" cy="6373792"/>
            <a:chOff x="0" y="0"/>
            <a:chExt cx="3753529" cy="1678694"/>
          </a:xfrm>
        </p:grpSpPr>
        <p:sp>
          <p:nvSpPr>
            <p:cNvPr id="4" name="Freeform 4"/>
            <p:cNvSpPr/>
            <p:nvPr/>
          </p:nvSpPr>
          <p:spPr>
            <a:xfrm>
              <a:off x="0" y="0"/>
              <a:ext cx="3753529" cy="1678694"/>
            </a:xfrm>
            <a:custGeom>
              <a:avLst/>
              <a:gdLst/>
              <a:ahLst/>
              <a:cxnLst/>
              <a:rect l="l" t="t" r="r" b="b"/>
              <a:pathLst>
                <a:path w="3753529" h="1678694">
                  <a:moveTo>
                    <a:pt x="10865" y="0"/>
                  </a:moveTo>
                  <a:lnTo>
                    <a:pt x="3742665" y="0"/>
                  </a:lnTo>
                  <a:cubicBezTo>
                    <a:pt x="3748665" y="0"/>
                    <a:pt x="3753529" y="4864"/>
                    <a:pt x="3753529" y="10865"/>
                  </a:cubicBezTo>
                  <a:lnTo>
                    <a:pt x="3753529" y="1667829"/>
                  </a:lnTo>
                  <a:cubicBezTo>
                    <a:pt x="3753529" y="1670711"/>
                    <a:pt x="3752385" y="1673474"/>
                    <a:pt x="3750347" y="1675512"/>
                  </a:cubicBezTo>
                  <a:cubicBezTo>
                    <a:pt x="3748310" y="1677549"/>
                    <a:pt x="3745546" y="1678694"/>
                    <a:pt x="3742665" y="1678694"/>
                  </a:cubicBezTo>
                  <a:lnTo>
                    <a:pt x="10865" y="1678694"/>
                  </a:lnTo>
                  <a:cubicBezTo>
                    <a:pt x="7983" y="1678694"/>
                    <a:pt x="5220" y="1677549"/>
                    <a:pt x="3182" y="1675512"/>
                  </a:cubicBezTo>
                  <a:cubicBezTo>
                    <a:pt x="1145" y="1673474"/>
                    <a:pt x="0" y="1670711"/>
                    <a:pt x="0" y="1667829"/>
                  </a:cubicBezTo>
                  <a:lnTo>
                    <a:pt x="0" y="10865"/>
                  </a:lnTo>
                  <a:cubicBezTo>
                    <a:pt x="0" y="7983"/>
                    <a:pt x="1145" y="5220"/>
                    <a:pt x="3182" y="3182"/>
                  </a:cubicBezTo>
                  <a:cubicBezTo>
                    <a:pt x="5220" y="1145"/>
                    <a:pt x="7983" y="0"/>
                    <a:pt x="10865"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753529" cy="171679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5985" y="713019"/>
            <a:ext cx="7273915" cy="987450"/>
          </a:xfrm>
          <a:prstGeom prst="rect">
            <a:avLst/>
          </a:prstGeom>
        </p:spPr>
        <p:txBody>
          <a:bodyPr lIns="0" tIns="0" rIns="0" bIns="0" rtlCol="0" anchor="t">
            <a:spAutoFit/>
          </a:bodyPr>
          <a:lstStyle/>
          <a:p>
            <a:pPr algn="l">
              <a:lnSpc>
                <a:spcPts val="7699"/>
              </a:lnSpc>
            </a:pPr>
            <a:r>
              <a:rPr lang="en-US" sz="6999" b="1">
                <a:solidFill>
                  <a:srgbClr val="FBF9F1"/>
                </a:solidFill>
                <a:latin typeface="Montserrat" pitchFamily="2" charset="0"/>
                <a:ea typeface="Poppins Bold"/>
                <a:cs typeface="Poppins Bold"/>
                <a:sym typeface="Poppins Bold"/>
              </a:rPr>
              <a:t>TỔNG QUAN</a:t>
            </a:r>
          </a:p>
        </p:txBody>
      </p:sp>
      <p:sp>
        <p:nvSpPr>
          <p:cNvPr id="9" name="TextBox 9"/>
          <p:cNvSpPr txBox="1"/>
          <p:nvPr/>
        </p:nvSpPr>
        <p:spPr>
          <a:xfrm>
            <a:off x="2224052" y="3332401"/>
            <a:ext cx="5441644" cy="504825"/>
          </a:xfrm>
          <a:prstGeom prst="rect">
            <a:avLst/>
          </a:prstGeom>
        </p:spPr>
        <p:txBody>
          <a:bodyPr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Mục tiêu nghiên cứu</a:t>
            </a:r>
          </a:p>
        </p:txBody>
      </p:sp>
      <p:sp>
        <p:nvSpPr>
          <p:cNvPr id="10" name="TextBox 10"/>
          <p:cNvSpPr txBox="1"/>
          <p:nvPr/>
        </p:nvSpPr>
        <p:spPr>
          <a:xfrm>
            <a:off x="1525526" y="3332401"/>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1</a:t>
            </a:r>
          </a:p>
        </p:txBody>
      </p:sp>
      <p:sp>
        <p:nvSpPr>
          <p:cNvPr id="11" name="TextBox 11"/>
          <p:cNvSpPr txBox="1"/>
          <p:nvPr/>
        </p:nvSpPr>
        <p:spPr>
          <a:xfrm>
            <a:off x="2224052" y="4471176"/>
            <a:ext cx="5441644" cy="504825"/>
          </a:xfrm>
          <a:prstGeom prst="rect">
            <a:avLst/>
          </a:prstGeom>
        </p:spPr>
        <p:txBody>
          <a:bodyPr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Nghiên cứu lý thuyết</a:t>
            </a:r>
          </a:p>
        </p:txBody>
      </p:sp>
      <p:sp>
        <p:nvSpPr>
          <p:cNvPr id="12" name="TextBox 12"/>
          <p:cNvSpPr txBox="1"/>
          <p:nvPr/>
        </p:nvSpPr>
        <p:spPr>
          <a:xfrm>
            <a:off x="1525526" y="447117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2</a:t>
            </a:r>
          </a:p>
        </p:txBody>
      </p:sp>
      <p:sp>
        <p:nvSpPr>
          <p:cNvPr id="13" name="TextBox 13"/>
          <p:cNvSpPr txBox="1"/>
          <p:nvPr/>
        </p:nvSpPr>
        <p:spPr>
          <a:xfrm>
            <a:off x="2224052" y="5607826"/>
            <a:ext cx="6538948" cy="498983"/>
          </a:xfrm>
          <a:prstGeom prst="rect">
            <a:avLst/>
          </a:prstGeom>
        </p:spPr>
        <p:txBody>
          <a:bodyPr wrap="square"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Phân tích và thiết kế hệ thống</a:t>
            </a:r>
          </a:p>
        </p:txBody>
      </p:sp>
      <p:sp>
        <p:nvSpPr>
          <p:cNvPr id="14" name="TextBox 14"/>
          <p:cNvSpPr txBox="1"/>
          <p:nvPr/>
        </p:nvSpPr>
        <p:spPr>
          <a:xfrm>
            <a:off x="1525526" y="560782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3</a:t>
            </a:r>
          </a:p>
        </p:txBody>
      </p:sp>
      <p:sp>
        <p:nvSpPr>
          <p:cNvPr id="15" name="TextBox 15"/>
          <p:cNvSpPr txBox="1"/>
          <p:nvPr/>
        </p:nvSpPr>
        <p:spPr>
          <a:xfrm>
            <a:off x="2224052" y="6744476"/>
            <a:ext cx="5441644" cy="504825"/>
          </a:xfrm>
          <a:prstGeom prst="rect">
            <a:avLst/>
          </a:prstGeom>
        </p:spPr>
        <p:txBody>
          <a:bodyPr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Kết quả thực nghiệm</a:t>
            </a:r>
          </a:p>
        </p:txBody>
      </p:sp>
      <p:sp>
        <p:nvSpPr>
          <p:cNvPr id="16" name="TextBox 16"/>
          <p:cNvSpPr txBox="1"/>
          <p:nvPr/>
        </p:nvSpPr>
        <p:spPr>
          <a:xfrm>
            <a:off x="1525526" y="674447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4</a:t>
            </a:r>
          </a:p>
        </p:txBody>
      </p:sp>
      <p:sp>
        <p:nvSpPr>
          <p:cNvPr id="17" name="TextBox 17"/>
          <p:cNvSpPr txBox="1"/>
          <p:nvPr/>
        </p:nvSpPr>
        <p:spPr>
          <a:xfrm>
            <a:off x="2224052" y="7881126"/>
            <a:ext cx="6462748" cy="498983"/>
          </a:xfrm>
          <a:prstGeom prst="rect">
            <a:avLst/>
          </a:prstGeom>
        </p:spPr>
        <p:txBody>
          <a:bodyPr wrap="square"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Kết luận và hướng phát triển</a:t>
            </a:r>
          </a:p>
        </p:txBody>
      </p:sp>
      <p:sp>
        <p:nvSpPr>
          <p:cNvPr id="18" name="TextBox 18"/>
          <p:cNvSpPr txBox="1"/>
          <p:nvPr/>
        </p:nvSpPr>
        <p:spPr>
          <a:xfrm>
            <a:off x="1525526" y="788112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r="-192870"/>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7" name="Freeform 7"/>
          <p:cNvSpPr/>
          <p:nvPr/>
        </p:nvSpPr>
        <p:spPr>
          <a:xfrm rot="6626729" flipH="1">
            <a:off x="-8413166" y="732016"/>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683564" y="4376010"/>
            <a:ext cx="9267604" cy="2464329"/>
          </a:xfrm>
          <a:prstGeom prst="rect">
            <a:avLst/>
          </a:prstGeom>
        </p:spPr>
        <p:txBody>
          <a:bodyPr lIns="0" tIns="0" rIns="0" bIns="0" rtlCol="0" anchor="t">
            <a:spAutoFit/>
          </a:bodyPr>
          <a:lstStyle/>
          <a:p>
            <a:pPr algn="just">
              <a:lnSpc>
                <a:spcPts val="3919"/>
              </a:lnSpc>
              <a:spcBef>
                <a:spcPct val="0"/>
              </a:spcBef>
            </a:pPr>
            <a:r>
              <a:rPr lang="en-US" sz="2799" dirty="0" err="1">
                <a:solidFill>
                  <a:srgbClr val="E5E1DA"/>
                </a:solidFill>
                <a:latin typeface="Montserrat" pitchFamily="2" charset="0"/>
                <a:ea typeface="Lato"/>
                <a:cs typeface="Lato"/>
                <a:sym typeface="Lato"/>
              </a:rPr>
              <a:t>Đề</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tài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nhằm</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giải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quyết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vấn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đề</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khó</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khăn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trong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quản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lý</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hoạt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động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rèn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luyện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của</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sinh</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viên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tại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trường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Đại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Học</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Trà</a:t>
            </a:r>
            <a:r>
              <a:rPr lang="en-US" sz="2799" dirty="0">
                <a:solidFill>
                  <a:srgbClr val="E5E1DA"/>
                </a:solidFill>
                <a:latin typeface="Montserrat" pitchFamily="2" charset="0"/>
                <a:ea typeface="Lato"/>
                <a:cs typeface="Lato"/>
                <a:sym typeface="Lato"/>
              </a:rPr>
              <a:t> Vinh. </a:t>
            </a:r>
            <a:r>
              <a:rPr lang="en-US" sz="2799" dirty="0" err="1">
                <a:solidFill>
                  <a:srgbClr val="E5E1DA"/>
                </a:solidFill>
                <a:latin typeface="Montserrat" pitchFamily="2" charset="0"/>
                <a:ea typeface="Lato"/>
                <a:cs typeface="Lato"/>
                <a:sym typeface="Lato"/>
              </a:rPr>
              <a:t>Ứng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dụng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hỗ</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trợ</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cố</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vấn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học</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tập</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và</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sinh</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viên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theo</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dõi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quản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lý</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và</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truy</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xuất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dữ</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liệu</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hoạt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động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rèn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luyện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hiệu</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quả</a:t>
            </a:r>
            <a:r>
              <a:rPr lang="en-US" sz="2799" dirty="0">
                <a:solidFill>
                  <a:srgbClr val="E5E1DA"/>
                </a:solidFill>
                <a:latin typeface="Montserrat" pitchFamily="2" charset="0"/>
                <a:ea typeface="Lato"/>
                <a:cs typeface="Lato"/>
                <a:sym typeface="Lato"/>
              </a:rPr>
              <a:t>.</a:t>
            </a:r>
          </a:p>
        </p:txBody>
      </p:sp>
      <p:sp>
        <p:nvSpPr>
          <p:cNvPr id="10" name="TextBox 10"/>
          <p:cNvSpPr txBox="1"/>
          <p:nvPr/>
        </p:nvSpPr>
        <p:spPr>
          <a:xfrm>
            <a:off x="2683564" y="2285225"/>
            <a:ext cx="9127436" cy="923330"/>
          </a:xfrm>
          <a:prstGeom prst="rect">
            <a:avLst/>
          </a:prstGeom>
        </p:spPr>
        <p:txBody>
          <a:bodyPr wrap="square" lIns="0" tIns="0" rIns="0" bIns="0" rtlCol="0" anchor="t">
            <a:spAutoFit/>
          </a:bodyPr>
          <a:lstStyle/>
          <a:p>
            <a:pPr algn="l">
              <a:lnSpc>
                <a:spcPts val="7150"/>
              </a:lnSpc>
            </a:pPr>
            <a:r>
              <a:rPr lang="en-US" sz="6500" b="1">
                <a:solidFill>
                  <a:srgbClr val="FBF9F1"/>
                </a:solidFill>
                <a:latin typeface="Montserrat" pitchFamily="2" charset="0"/>
                <a:ea typeface="Poppins Bold"/>
                <a:cs typeface="Poppins Bold"/>
                <a:sym typeface="Poppins Bold"/>
              </a:rPr>
              <a:t>TỔNG QUAN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691067"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5" name="Freeform 5"/>
          <p:cNvSpPr/>
          <p:nvPr/>
        </p:nvSpPr>
        <p:spPr>
          <a:xfrm>
            <a:off x="7827019"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827019" y="396042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827019" y="699744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9050537" y="860107"/>
            <a:ext cx="7408663" cy="546945"/>
          </a:xfrm>
          <a:prstGeom prst="rect">
            <a:avLst/>
          </a:prstGeom>
        </p:spPr>
        <p:txBody>
          <a:bodyPr wrap="square" lIns="0" tIns="0" rIns="0" bIns="0" rtlCol="0" anchor="t">
            <a:spAutoFit/>
          </a:bodyPr>
          <a:lstStyle/>
          <a:p>
            <a:pPr algn="l">
              <a:lnSpc>
                <a:spcPts val="4619"/>
              </a:lnSpc>
              <a:spcBef>
                <a:spcPct val="0"/>
              </a:spcBef>
            </a:pPr>
            <a:r>
              <a:rPr lang="en-US" sz="3299" b="1">
                <a:solidFill>
                  <a:srgbClr val="FFD944"/>
                </a:solidFill>
                <a:latin typeface="Montserrat" pitchFamily="2" charset="0"/>
                <a:ea typeface="Lato Bold"/>
                <a:cs typeface="Lato Bold"/>
                <a:sym typeface="Lato Bold"/>
              </a:rPr>
              <a:t>Nền tảng hỗ trợ sinh viên</a:t>
            </a:r>
          </a:p>
        </p:txBody>
      </p:sp>
      <p:sp>
        <p:nvSpPr>
          <p:cNvPr id="11" name="TextBox 11"/>
          <p:cNvSpPr txBox="1"/>
          <p:nvPr/>
        </p:nvSpPr>
        <p:spPr>
          <a:xfrm>
            <a:off x="9050536" y="1612894"/>
            <a:ext cx="8780263" cy="1964192"/>
          </a:xfrm>
          <a:prstGeom prst="rect">
            <a:avLst/>
          </a:prstGeom>
        </p:spPr>
        <p:txBody>
          <a:bodyPr wrap="square" lIns="0" tIns="0" rIns="0" bIns="0" rtlCol="0" anchor="t">
            <a:spAutoFit/>
          </a:bodyPr>
          <a:lstStyle/>
          <a:p>
            <a:pPr algn="just">
              <a:lnSpc>
                <a:spcPts val="3919"/>
              </a:lnSpc>
            </a:pPr>
            <a:r>
              <a:rPr lang="en-US" sz="2799">
                <a:solidFill>
                  <a:srgbClr val="E5E1DA"/>
                </a:solidFill>
                <a:latin typeface="Montserrat" pitchFamily="2" charset="0"/>
                <a:ea typeface="Lato"/>
                <a:cs typeface="Lato"/>
                <a:sym typeface="Lato"/>
              </a:rPr>
              <a:t>Cập nhật điểm rèn luyện theo từng học kỳ.</a:t>
            </a:r>
          </a:p>
          <a:p>
            <a:pPr algn="just">
              <a:lnSpc>
                <a:spcPts val="3919"/>
              </a:lnSpc>
            </a:pPr>
            <a:r>
              <a:rPr lang="en-US" sz="2799">
                <a:solidFill>
                  <a:srgbClr val="E5E1DA"/>
                </a:solidFill>
                <a:latin typeface="Montserrat" pitchFamily="2" charset="0"/>
                <a:ea typeface="Lato"/>
                <a:cs typeface="Lato"/>
                <a:sym typeface="Lato"/>
              </a:rPr>
              <a:t>Theo dõi tiến trình và tổng hợp điểm rèn luyện.</a:t>
            </a:r>
          </a:p>
          <a:p>
            <a:pPr algn="just">
              <a:lnSpc>
                <a:spcPts val="3919"/>
              </a:lnSpc>
            </a:pPr>
            <a:r>
              <a:rPr lang="en-US" sz="2799">
                <a:solidFill>
                  <a:srgbClr val="E5E1DA"/>
                </a:solidFill>
                <a:latin typeface="Montserrat" pitchFamily="2" charset="0"/>
                <a:ea typeface="Lato"/>
                <a:cs typeface="Lato"/>
                <a:sym typeface="Lato"/>
              </a:rPr>
              <a:t>Dễ dàng tham gia và báo cáo các hoạt động </a:t>
            </a:r>
          </a:p>
          <a:p>
            <a:pPr algn="just">
              <a:lnSpc>
                <a:spcPts val="3919"/>
              </a:lnSpc>
            </a:pPr>
            <a:r>
              <a:rPr lang="en-US" sz="2799">
                <a:solidFill>
                  <a:srgbClr val="E5E1DA"/>
                </a:solidFill>
                <a:latin typeface="Montserrat" pitchFamily="2" charset="0"/>
                <a:ea typeface="Lato"/>
                <a:cs typeface="Lato"/>
                <a:sym typeface="Lato"/>
              </a:rPr>
              <a:t>rèn luyện.</a:t>
            </a:r>
          </a:p>
        </p:txBody>
      </p:sp>
      <p:sp>
        <p:nvSpPr>
          <p:cNvPr id="12" name="TextBox 12"/>
          <p:cNvSpPr txBox="1"/>
          <p:nvPr/>
        </p:nvSpPr>
        <p:spPr>
          <a:xfrm>
            <a:off x="1028700" y="6059170"/>
            <a:ext cx="5853180" cy="1692771"/>
          </a:xfrm>
          <a:prstGeom prst="rect">
            <a:avLst/>
          </a:prstGeom>
        </p:spPr>
        <p:txBody>
          <a:bodyPr lIns="0" tIns="0" rIns="0" bIns="0" rtlCol="0" anchor="t">
            <a:spAutoFit/>
          </a:bodyPr>
          <a:lstStyle/>
          <a:p>
            <a:pPr algn="l">
              <a:lnSpc>
                <a:spcPts val="6600"/>
              </a:lnSpc>
            </a:pPr>
            <a:r>
              <a:rPr lang="en-US" sz="6000" b="1">
                <a:solidFill>
                  <a:srgbClr val="FBF9F1"/>
                </a:solidFill>
                <a:latin typeface="Montserrat" pitchFamily="2" charset="0"/>
                <a:ea typeface="Poppins Bold"/>
                <a:cs typeface="Poppins Bold"/>
                <a:sym typeface="Poppins Bold"/>
              </a:rPr>
              <a:t>MỤC TIÊU NGHIÊN CỨU</a:t>
            </a:r>
          </a:p>
        </p:txBody>
      </p:sp>
      <p:sp>
        <p:nvSpPr>
          <p:cNvPr id="13" name="TextBox 13"/>
          <p:cNvSpPr txBox="1"/>
          <p:nvPr/>
        </p:nvSpPr>
        <p:spPr>
          <a:xfrm>
            <a:off x="9050537" y="3936749"/>
            <a:ext cx="5199649" cy="563880"/>
          </a:xfrm>
          <a:prstGeom prst="rect">
            <a:avLst/>
          </a:prstGeom>
        </p:spPr>
        <p:txBody>
          <a:bodyPr lIns="0" tIns="0" rIns="0" bIns="0" rtlCol="0" anchor="t">
            <a:spAutoFit/>
          </a:bodyPr>
          <a:lstStyle/>
          <a:p>
            <a:pPr algn="l">
              <a:lnSpc>
                <a:spcPts val="4619"/>
              </a:lnSpc>
              <a:spcBef>
                <a:spcPct val="0"/>
              </a:spcBef>
            </a:pPr>
            <a:r>
              <a:rPr lang="en-US" sz="3299" b="1">
                <a:solidFill>
                  <a:srgbClr val="FFD944"/>
                </a:solidFill>
                <a:latin typeface="Montserrat" pitchFamily="2" charset="0"/>
                <a:ea typeface="Lato Bold"/>
                <a:cs typeface="Lato Bold"/>
                <a:sym typeface="Lato Bold"/>
              </a:rPr>
              <a:t>Hỗ trợ cố vấn học tập</a:t>
            </a:r>
          </a:p>
        </p:txBody>
      </p:sp>
      <p:sp>
        <p:nvSpPr>
          <p:cNvPr id="14" name="TextBox 14"/>
          <p:cNvSpPr txBox="1"/>
          <p:nvPr/>
        </p:nvSpPr>
        <p:spPr>
          <a:xfrm>
            <a:off x="9050536" y="4687319"/>
            <a:ext cx="8780263" cy="1976755"/>
          </a:xfrm>
          <a:prstGeom prst="rect">
            <a:avLst/>
          </a:prstGeom>
        </p:spPr>
        <p:txBody>
          <a:bodyPr wrap="square" lIns="0" tIns="0" rIns="0" bIns="0" rtlCol="0" anchor="t">
            <a:spAutoFit/>
          </a:bodyPr>
          <a:lstStyle/>
          <a:p>
            <a:pPr algn="just">
              <a:lnSpc>
                <a:spcPts val="3919"/>
              </a:lnSpc>
            </a:pPr>
            <a:r>
              <a:rPr lang="en-US" sz="2799">
                <a:solidFill>
                  <a:srgbClr val="E5E1DA"/>
                </a:solidFill>
                <a:latin typeface="Montserrat" pitchFamily="2" charset="0"/>
                <a:ea typeface="Lato"/>
                <a:cs typeface="Lato"/>
                <a:sym typeface="Lato"/>
              </a:rPr>
              <a:t>Theo dõi tiến trình rèn luyện của sinh viên theo từng học kỳ, năm học.</a:t>
            </a:r>
          </a:p>
          <a:p>
            <a:pPr algn="just">
              <a:lnSpc>
                <a:spcPts val="3919"/>
              </a:lnSpc>
            </a:pPr>
            <a:r>
              <a:rPr lang="en-US" sz="2799">
                <a:solidFill>
                  <a:srgbClr val="E5E1DA"/>
                </a:solidFill>
                <a:latin typeface="Montserrat" pitchFamily="2" charset="0"/>
                <a:ea typeface="Lato"/>
                <a:cs typeface="Lato"/>
                <a:sym typeface="Lato"/>
              </a:rPr>
              <a:t>Tra cứu nhanh chóng thông tin liên quan đến các hoạt động rèn luyện.</a:t>
            </a:r>
          </a:p>
        </p:txBody>
      </p:sp>
      <p:sp>
        <p:nvSpPr>
          <p:cNvPr id="15" name="TextBox 15"/>
          <p:cNvSpPr txBox="1"/>
          <p:nvPr/>
        </p:nvSpPr>
        <p:spPr>
          <a:xfrm>
            <a:off x="9050537" y="6973777"/>
            <a:ext cx="7271177" cy="563880"/>
          </a:xfrm>
          <a:prstGeom prst="rect">
            <a:avLst/>
          </a:prstGeom>
        </p:spPr>
        <p:txBody>
          <a:bodyPr lIns="0" tIns="0" rIns="0" bIns="0" rtlCol="0" anchor="t">
            <a:spAutoFit/>
          </a:bodyPr>
          <a:lstStyle/>
          <a:p>
            <a:pPr algn="l">
              <a:lnSpc>
                <a:spcPts val="4619"/>
              </a:lnSpc>
              <a:spcBef>
                <a:spcPct val="0"/>
              </a:spcBef>
            </a:pPr>
            <a:r>
              <a:rPr lang="en-US" sz="3299" b="1">
                <a:solidFill>
                  <a:srgbClr val="FFD944"/>
                </a:solidFill>
                <a:latin typeface="Montserrat" pitchFamily="2" charset="0"/>
                <a:ea typeface="Lato Bold"/>
                <a:cs typeface="Lato Bold"/>
                <a:sym typeface="Lato Bold"/>
              </a:rPr>
              <a:t>Chức năng tổng hợp và báo cáo</a:t>
            </a:r>
          </a:p>
        </p:txBody>
      </p:sp>
      <p:sp>
        <p:nvSpPr>
          <p:cNvPr id="16" name="TextBox 16"/>
          <p:cNvSpPr txBox="1"/>
          <p:nvPr/>
        </p:nvSpPr>
        <p:spPr>
          <a:xfrm>
            <a:off x="9050536" y="7724347"/>
            <a:ext cx="8780263" cy="1464055"/>
          </a:xfrm>
          <a:prstGeom prst="rect">
            <a:avLst/>
          </a:prstGeom>
        </p:spPr>
        <p:txBody>
          <a:bodyPr wrap="square" lIns="0" tIns="0" rIns="0" bIns="0" rtlCol="0" anchor="t">
            <a:spAutoFit/>
          </a:bodyPr>
          <a:lstStyle/>
          <a:p>
            <a:pPr algn="just">
              <a:lnSpc>
                <a:spcPts val="3919"/>
              </a:lnSpc>
            </a:pPr>
            <a:r>
              <a:rPr lang="en-US" sz="2799">
                <a:solidFill>
                  <a:srgbClr val="E5E1DA"/>
                </a:solidFill>
                <a:latin typeface="Montserrat" pitchFamily="2" charset="0"/>
                <a:ea typeface="Lato"/>
                <a:cs typeface="Lato"/>
                <a:sym typeface="Lato"/>
              </a:rPr>
              <a:t>Tổng hợp điểm rèn luyện theo học kỳ hoặc </a:t>
            </a:r>
          </a:p>
          <a:p>
            <a:pPr algn="just">
              <a:lnSpc>
                <a:spcPts val="3919"/>
              </a:lnSpc>
            </a:pPr>
            <a:r>
              <a:rPr lang="en-US" sz="2799">
                <a:solidFill>
                  <a:srgbClr val="E5E1DA"/>
                </a:solidFill>
                <a:latin typeface="Montserrat" pitchFamily="2" charset="0"/>
                <a:ea typeface="Lato"/>
                <a:cs typeface="Lato"/>
                <a:sym typeface="Lato"/>
              </a:rPr>
              <a:t>năm học.</a:t>
            </a:r>
          </a:p>
          <a:p>
            <a:pPr algn="just">
              <a:lnSpc>
                <a:spcPts val="3919"/>
              </a:lnSpc>
              <a:spcBef>
                <a:spcPct val="0"/>
              </a:spcBef>
            </a:pPr>
            <a:r>
              <a:rPr lang="en-US" sz="2799">
                <a:solidFill>
                  <a:srgbClr val="E5E1DA"/>
                </a:solidFill>
                <a:latin typeface="Montserrat" pitchFamily="2" charset="0"/>
                <a:ea typeface="Lato"/>
                <a:cs typeface="Lato"/>
                <a:sym typeface="Lato"/>
              </a:rPr>
              <a:t>Cung cấp báo cáo chi tiết về từng hoạt động.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1028700" y="4900276"/>
            <a:ext cx="705511" cy="722674"/>
          </a:xfrm>
          <a:custGeom>
            <a:avLst/>
            <a:gdLst/>
            <a:ahLst/>
            <a:cxnLst/>
            <a:rect l="l" t="t" r="r" b="b"/>
            <a:pathLst>
              <a:path w="705511" h="722674">
                <a:moveTo>
                  <a:pt x="0" y="0"/>
                </a:moveTo>
                <a:lnTo>
                  <a:pt x="705511" y="0"/>
                </a:lnTo>
                <a:lnTo>
                  <a:pt x="705511" y="722675"/>
                </a:lnTo>
                <a:lnTo>
                  <a:pt x="0" y="722675"/>
                </a:lnTo>
                <a:lnTo>
                  <a:pt x="0" y="0"/>
                </a:lnTo>
                <a:close/>
              </a:path>
            </a:pathLst>
          </a:custGeom>
          <a:blipFill>
            <a:blip r:embed="rId3"/>
            <a:stretch>
              <a:fillRect/>
            </a:stretch>
          </a:blipFill>
        </p:spPr>
      </p:sp>
      <p:sp>
        <p:nvSpPr>
          <p:cNvPr id="5" name="Freeform 5"/>
          <p:cNvSpPr/>
          <p:nvPr/>
        </p:nvSpPr>
        <p:spPr>
          <a:xfrm>
            <a:off x="1028700" y="4900276"/>
            <a:ext cx="717254" cy="722674"/>
          </a:xfrm>
          <a:custGeom>
            <a:avLst/>
            <a:gdLst/>
            <a:ahLst/>
            <a:cxnLst/>
            <a:rect l="l" t="t" r="r" b="b"/>
            <a:pathLst>
              <a:path w="717254" h="722674">
                <a:moveTo>
                  <a:pt x="0" y="0"/>
                </a:moveTo>
                <a:lnTo>
                  <a:pt x="717254" y="0"/>
                </a:lnTo>
                <a:lnTo>
                  <a:pt x="717254" y="722675"/>
                </a:lnTo>
                <a:lnTo>
                  <a:pt x="0" y="722675"/>
                </a:lnTo>
                <a:lnTo>
                  <a:pt x="0" y="0"/>
                </a:lnTo>
                <a:close/>
              </a:path>
            </a:pathLst>
          </a:custGeom>
          <a:blipFill>
            <a:blip r:embed="rId4"/>
            <a:stretch>
              <a:fillRect/>
            </a:stretch>
          </a:blipFill>
        </p:spPr>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7" name="Freeform 7"/>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8" name="Freeform 8"/>
          <p:cNvSpPr/>
          <p:nvPr/>
        </p:nvSpPr>
        <p:spPr>
          <a:xfrm>
            <a:off x="1634381" y="4900276"/>
            <a:ext cx="1183241" cy="1180283"/>
          </a:xfrm>
          <a:custGeom>
            <a:avLst/>
            <a:gdLst/>
            <a:ahLst/>
            <a:cxnLst/>
            <a:rect l="l" t="t" r="r" b="b"/>
            <a:pathLst>
              <a:path w="1183241" h="1180283">
                <a:moveTo>
                  <a:pt x="0" y="0"/>
                </a:moveTo>
                <a:lnTo>
                  <a:pt x="1183241" y="0"/>
                </a:lnTo>
                <a:lnTo>
                  <a:pt x="1183241" y="1180283"/>
                </a:lnTo>
                <a:lnTo>
                  <a:pt x="0" y="11802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396329" y="4910099"/>
            <a:ext cx="1180283" cy="1180283"/>
          </a:xfrm>
          <a:custGeom>
            <a:avLst/>
            <a:gdLst/>
            <a:ahLst/>
            <a:cxnLst/>
            <a:rect l="l" t="t" r="r" b="b"/>
            <a:pathLst>
              <a:path w="1180283" h="1180283">
                <a:moveTo>
                  <a:pt x="0" y="0"/>
                </a:moveTo>
                <a:lnTo>
                  <a:pt x="1180282" y="0"/>
                </a:lnTo>
                <a:lnTo>
                  <a:pt x="1180282" y="1180282"/>
                </a:lnTo>
                <a:lnTo>
                  <a:pt x="0" y="1180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3416129" y="4910099"/>
            <a:ext cx="1267417" cy="1180283"/>
          </a:xfrm>
          <a:custGeom>
            <a:avLst/>
            <a:gdLst/>
            <a:ahLst/>
            <a:cxnLst/>
            <a:rect l="l" t="t" r="r" b="b"/>
            <a:pathLst>
              <a:path w="1267417" h="1180283">
                <a:moveTo>
                  <a:pt x="0" y="0"/>
                </a:moveTo>
                <a:lnTo>
                  <a:pt x="1267417" y="0"/>
                </a:lnTo>
                <a:lnTo>
                  <a:pt x="1267417" y="1180282"/>
                </a:lnTo>
                <a:lnTo>
                  <a:pt x="0" y="11802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28700" y="6385359"/>
            <a:ext cx="4733925" cy="463781"/>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Montserrat" pitchFamily="2" charset="0"/>
                <a:ea typeface="Lato Bold"/>
                <a:cs typeface="Lato Bold"/>
                <a:sym typeface="Lato Bold"/>
              </a:rPr>
              <a:t>Công nghệ</a:t>
            </a:r>
          </a:p>
        </p:txBody>
      </p:sp>
      <p:sp>
        <p:nvSpPr>
          <p:cNvPr id="12" name="TextBox 12"/>
          <p:cNvSpPr txBox="1"/>
          <p:nvPr/>
        </p:nvSpPr>
        <p:spPr>
          <a:xfrm>
            <a:off x="1016000" y="7194652"/>
            <a:ext cx="4733925" cy="839012"/>
          </a:xfrm>
          <a:prstGeom prst="rect">
            <a:avLst/>
          </a:prstGeom>
        </p:spPr>
        <p:txBody>
          <a:bodyPr lIns="0" tIns="0" rIns="0" bIns="0" rtlCol="0" anchor="t">
            <a:spAutoFit/>
          </a:bodyPr>
          <a:lstStyle/>
          <a:p>
            <a:pPr algn="l">
              <a:lnSpc>
                <a:spcPts val="3359"/>
              </a:lnSpc>
              <a:spcBef>
                <a:spcPct val="0"/>
              </a:spcBef>
            </a:pPr>
            <a:r>
              <a:rPr lang="en-US" sz="2399" dirty="0">
                <a:solidFill>
                  <a:srgbClr val="E5E1DA"/>
                </a:solidFill>
                <a:latin typeface="Montserrat" pitchFamily="2" charset="0"/>
                <a:ea typeface="Lato"/>
                <a:cs typeface="Lato"/>
                <a:sym typeface="Lato"/>
              </a:rPr>
              <a:t>HTML, CSS, JavaScript, Bootstrap </a:t>
            </a:r>
            <a:r>
              <a:rPr lang="en-US" sz="2399" dirty="0" err="1">
                <a:solidFill>
                  <a:srgbClr val="E5E1DA"/>
                </a:solidFill>
                <a:latin typeface="Montserrat" pitchFamily="2" charset="0"/>
                <a:ea typeface="Lato"/>
                <a:cs typeface="Lato"/>
                <a:sym typeface="Lato"/>
              </a:rPr>
              <a:t>và</a:t>
            </a:r>
            <a:r>
              <a:rPr lang="en-US" sz="2399" dirty="0">
                <a:solidFill>
                  <a:srgbClr val="E5E1DA"/>
                </a:solidFill>
                <a:latin typeface="Montserrat" pitchFamily="2" charset="0"/>
                <a:ea typeface="Lato"/>
                <a:cs typeface="Lato"/>
                <a:sym typeface="Lato"/>
              </a:rPr>
              <a:t> PHP, MySQL</a:t>
            </a:r>
          </a:p>
        </p:txBody>
      </p:sp>
      <p:sp>
        <p:nvSpPr>
          <p:cNvPr id="13" name="TextBox 13"/>
          <p:cNvSpPr txBox="1"/>
          <p:nvPr/>
        </p:nvSpPr>
        <p:spPr>
          <a:xfrm>
            <a:off x="2238056" y="1019175"/>
            <a:ext cx="10182544" cy="846386"/>
          </a:xfrm>
          <a:prstGeom prst="rect">
            <a:avLst/>
          </a:prstGeom>
        </p:spPr>
        <p:txBody>
          <a:bodyPr wrap="square" lIns="0" tIns="0" rIns="0" bIns="0" rtlCol="0" anchor="t">
            <a:spAutoFit/>
          </a:bodyPr>
          <a:lstStyle/>
          <a:p>
            <a:pPr algn="l">
              <a:lnSpc>
                <a:spcPts val="6600"/>
              </a:lnSpc>
            </a:pPr>
            <a:r>
              <a:rPr lang="en-US" sz="6000" b="1">
                <a:solidFill>
                  <a:srgbClr val="FBF9F1"/>
                </a:solidFill>
                <a:latin typeface="Montserrat" pitchFamily="2" charset="0"/>
                <a:ea typeface="Poppins Bold"/>
                <a:cs typeface="Poppins Bold"/>
                <a:sym typeface="Poppins Bold"/>
              </a:rPr>
              <a:t>NGHIÊN CỨU LÝ THUYẾT</a:t>
            </a:r>
          </a:p>
        </p:txBody>
      </p:sp>
      <p:sp>
        <p:nvSpPr>
          <p:cNvPr id="14" name="TextBox 14"/>
          <p:cNvSpPr txBox="1"/>
          <p:nvPr/>
        </p:nvSpPr>
        <p:spPr>
          <a:xfrm>
            <a:off x="6777204" y="6395181"/>
            <a:ext cx="4733925" cy="463781"/>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Montserrat" pitchFamily="2" charset="0"/>
                <a:ea typeface="Lato Bold"/>
                <a:cs typeface="Lato Bold"/>
                <a:sym typeface="Lato Bold"/>
              </a:rPr>
              <a:t>Kiến trúc ứng dụng web</a:t>
            </a:r>
          </a:p>
        </p:txBody>
      </p:sp>
      <p:sp>
        <p:nvSpPr>
          <p:cNvPr id="15" name="TextBox 15"/>
          <p:cNvSpPr txBox="1"/>
          <p:nvPr/>
        </p:nvSpPr>
        <p:spPr>
          <a:xfrm>
            <a:off x="6777204" y="7208393"/>
            <a:ext cx="4733925" cy="405765"/>
          </a:xfrm>
          <a:prstGeom prst="rect">
            <a:avLst/>
          </a:prstGeom>
        </p:spPr>
        <p:txBody>
          <a:bodyPr lIns="0" tIns="0" rIns="0" bIns="0" rtlCol="0" anchor="t">
            <a:spAutoFit/>
          </a:bodyPr>
          <a:lstStyle/>
          <a:p>
            <a:pPr algn="l">
              <a:lnSpc>
                <a:spcPts val="3359"/>
              </a:lnSpc>
              <a:spcBef>
                <a:spcPct val="0"/>
              </a:spcBef>
            </a:pPr>
            <a:r>
              <a:rPr lang="en-US" sz="2399">
                <a:solidFill>
                  <a:srgbClr val="E5E1DA"/>
                </a:solidFill>
                <a:latin typeface="Montserrat" pitchFamily="2" charset="0"/>
                <a:ea typeface="Lato"/>
                <a:cs typeface="Lato"/>
                <a:sym typeface="Lato"/>
              </a:rPr>
              <a:t>Client-Server, RESTful API</a:t>
            </a:r>
          </a:p>
        </p:txBody>
      </p:sp>
      <p:sp>
        <p:nvSpPr>
          <p:cNvPr id="16" name="TextBox 16"/>
          <p:cNvSpPr txBox="1"/>
          <p:nvPr/>
        </p:nvSpPr>
        <p:spPr>
          <a:xfrm>
            <a:off x="12793873" y="6395181"/>
            <a:ext cx="4733593" cy="463781"/>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Montserrat" pitchFamily="2" charset="0"/>
                <a:ea typeface="Lato Bold"/>
                <a:cs typeface="Lato Bold"/>
                <a:sym typeface="Lato Bold"/>
              </a:rPr>
              <a:t>Tính năng</a:t>
            </a:r>
          </a:p>
        </p:txBody>
      </p:sp>
      <p:sp>
        <p:nvSpPr>
          <p:cNvPr id="17" name="TextBox 17"/>
          <p:cNvSpPr txBox="1"/>
          <p:nvPr/>
        </p:nvSpPr>
        <p:spPr>
          <a:xfrm>
            <a:off x="12793873" y="7208393"/>
            <a:ext cx="4733593" cy="1275029"/>
          </a:xfrm>
          <a:prstGeom prst="rect">
            <a:avLst/>
          </a:prstGeom>
        </p:spPr>
        <p:txBody>
          <a:bodyPr lIns="0" tIns="0" rIns="0" bIns="0" rtlCol="0" anchor="t">
            <a:spAutoFit/>
          </a:bodyPr>
          <a:lstStyle/>
          <a:p>
            <a:pPr algn="l">
              <a:lnSpc>
                <a:spcPts val="3359"/>
              </a:lnSpc>
              <a:spcBef>
                <a:spcPct val="0"/>
              </a:spcBef>
            </a:pPr>
            <a:r>
              <a:rPr lang="en-US" sz="2399">
                <a:solidFill>
                  <a:srgbClr val="E5E1DA"/>
                </a:solidFill>
                <a:latin typeface="Montserrat" pitchFamily="2" charset="0"/>
                <a:ea typeface="Lato"/>
                <a:cs typeface="Lato"/>
                <a:sym typeface="Lato"/>
              </a:rPr>
              <a:t>Các tính năng nổi bật của PHP và cách kết nối, tương tác với cơ sở dữ liệu MySQL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1830997" y="1585616"/>
            <a:ext cx="6823913" cy="1215763"/>
            <a:chOff x="0" y="0"/>
            <a:chExt cx="1797245" cy="320201"/>
          </a:xfrm>
        </p:grpSpPr>
        <p:sp>
          <p:nvSpPr>
            <p:cNvPr id="4" name="Freeform 4"/>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6" name="Group 6"/>
          <p:cNvGrpSpPr/>
          <p:nvPr/>
        </p:nvGrpSpPr>
        <p:grpSpPr>
          <a:xfrm>
            <a:off x="1830997" y="2995163"/>
            <a:ext cx="6823913" cy="2112056"/>
            <a:chOff x="0" y="0"/>
            <a:chExt cx="1797245" cy="556262"/>
          </a:xfrm>
        </p:grpSpPr>
        <p:sp>
          <p:nvSpPr>
            <p:cNvPr id="7" name="Freeform 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1797245" cy="594362"/>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9" name="Freeform 9"/>
          <p:cNvSpPr/>
          <p:nvPr/>
        </p:nvSpPr>
        <p:spPr>
          <a:xfrm>
            <a:off x="7950446" y="196317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10" name="Group 10"/>
          <p:cNvGrpSpPr/>
          <p:nvPr/>
        </p:nvGrpSpPr>
        <p:grpSpPr>
          <a:xfrm>
            <a:off x="9633090" y="1585616"/>
            <a:ext cx="6823913" cy="1215763"/>
            <a:chOff x="0" y="0"/>
            <a:chExt cx="1797245" cy="320201"/>
          </a:xfrm>
        </p:grpSpPr>
        <p:sp>
          <p:nvSpPr>
            <p:cNvPr id="11" name="Freeform 11"/>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12" name="TextBox 12"/>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13" name="Group 13"/>
          <p:cNvGrpSpPr/>
          <p:nvPr/>
        </p:nvGrpSpPr>
        <p:grpSpPr>
          <a:xfrm>
            <a:off x="9633090" y="2995163"/>
            <a:ext cx="6823913" cy="2112056"/>
            <a:chOff x="0" y="0"/>
            <a:chExt cx="1797245" cy="556262"/>
          </a:xfrm>
        </p:grpSpPr>
        <p:sp>
          <p:nvSpPr>
            <p:cNvPr id="14" name="Freeform 14"/>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id="15" name="TextBox 15"/>
            <p:cNvSpPr txBox="1"/>
            <p:nvPr/>
          </p:nvSpPr>
          <p:spPr>
            <a:xfrm>
              <a:off x="0" y="-38100"/>
              <a:ext cx="1797245" cy="594362"/>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16" name="Group 16"/>
          <p:cNvGrpSpPr/>
          <p:nvPr/>
        </p:nvGrpSpPr>
        <p:grpSpPr>
          <a:xfrm>
            <a:off x="1830997" y="6826464"/>
            <a:ext cx="6823913" cy="2827813"/>
            <a:chOff x="0" y="0"/>
            <a:chExt cx="1797245" cy="744774"/>
          </a:xfrm>
        </p:grpSpPr>
        <p:sp>
          <p:nvSpPr>
            <p:cNvPr id="17" name="Freeform 17"/>
            <p:cNvSpPr/>
            <p:nvPr/>
          </p:nvSpPr>
          <p:spPr>
            <a:xfrm>
              <a:off x="0" y="0"/>
              <a:ext cx="1797245" cy="744774"/>
            </a:xfrm>
            <a:custGeom>
              <a:avLst/>
              <a:gdLst/>
              <a:ahLst/>
              <a:cxnLst/>
              <a:rect l="l" t="t" r="r" b="b"/>
              <a:pathLst>
                <a:path w="1797245" h="744774">
                  <a:moveTo>
                    <a:pt x="22691" y="0"/>
                  </a:moveTo>
                  <a:lnTo>
                    <a:pt x="1774554" y="0"/>
                  </a:lnTo>
                  <a:cubicBezTo>
                    <a:pt x="1787086" y="0"/>
                    <a:pt x="1797245" y="10159"/>
                    <a:pt x="1797245" y="22691"/>
                  </a:cubicBezTo>
                  <a:lnTo>
                    <a:pt x="1797245" y="722083"/>
                  </a:lnTo>
                  <a:cubicBezTo>
                    <a:pt x="1797245" y="734615"/>
                    <a:pt x="1787086" y="744774"/>
                    <a:pt x="1774554" y="744774"/>
                  </a:cubicBezTo>
                  <a:lnTo>
                    <a:pt x="22691" y="744774"/>
                  </a:lnTo>
                  <a:cubicBezTo>
                    <a:pt x="10159" y="744774"/>
                    <a:pt x="0" y="734615"/>
                    <a:pt x="0" y="722083"/>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18" name="TextBox 18"/>
            <p:cNvSpPr txBox="1"/>
            <p:nvPr/>
          </p:nvSpPr>
          <p:spPr>
            <a:xfrm>
              <a:off x="0" y="-38100"/>
              <a:ext cx="1797245" cy="78287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19" name="Group 19"/>
          <p:cNvGrpSpPr/>
          <p:nvPr/>
        </p:nvGrpSpPr>
        <p:grpSpPr>
          <a:xfrm>
            <a:off x="1830997" y="5416917"/>
            <a:ext cx="6823913" cy="1215763"/>
            <a:chOff x="0" y="0"/>
            <a:chExt cx="1797245" cy="320201"/>
          </a:xfrm>
        </p:grpSpPr>
        <p:sp>
          <p:nvSpPr>
            <p:cNvPr id="20" name="Freeform 20"/>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21" name="TextBox 21"/>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22" name="Freeform 22"/>
          <p:cNvSpPr/>
          <p:nvPr/>
        </p:nvSpPr>
        <p:spPr>
          <a:xfrm>
            <a:off x="7950446" y="579519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23" name="Group 23"/>
          <p:cNvGrpSpPr/>
          <p:nvPr/>
        </p:nvGrpSpPr>
        <p:grpSpPr>
          <a:xfrm>
            <a:off x="9633090" y="5416917"/>
            <a:ext cx="6823913" cy="1215763"/>
            <a:chOff x="0" y="0"/>
            <a:chExt cx="1797245" cy="320201"/>
          </a:xfrm>
        </p:grpSpPr>
        <p:sp>
          <p:nvSpPr>
            <p:cNvPr id="24" name="Freeform 24"/>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25" name="TextBox 25"/>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26" name="Group 26"/>
          <p:cNvGrpSpPr/>
          <p:nvPr/>
        </p:nvGrpSpPr>
        <p:grpSpPr>
          <a:xfrm>
            <a:off x="9633090" y="6826464"/>
            <a:ext cx="6823913" cy="2827813"/>
            <a:chOff x="0" y="0"/>
            <a:chExt cx="1797245" cy="744774"/>
          </a:xfrm>
        </p:grpSpPr>
        <p:sp>
          <p:nvSpPr>
            <p:cNvPr id="27" name="Freeform 27"/>
            <p:cNvSpPr/>
            <p:nvPr/>
          </p:nvSpPr>
          <p:spPr>
            <a:xfrm>
              <a:off x="0" y="0"/>
              <a:ext cx="1797245" cy="744774"/>
            </a:xfrm>
            <a:custGeom>
              <a:avLst/>
              <a:gdLst/>
              <a:ahLst/>
              <a:cxnLst/>
              <a:rect l="l" t="t" r="r" b="b"/>
              <a:pathLst>
                <a:path w="1797245" h="744774">
                  <a:moveTo>
                    <a:pt x="22691" y="0"/>
                  </a:moveTo>
                  <a:lnTo>
                    <a:pt x="1774554" y="0"/>
                  </a:lnTo>
                  <a:cubicBezTo>
                    <a:pt x="1787086" y="0"/>
                    <a:pt x="1797245" y="10159"/>
                    <a:pt x="1797245" y="22691"/>
                  </a:cubicBezTo>
                  <a:lnTo>
                    <a:pt x="1797245" y="722083"/>
                  </a:lnTo>
                  <a:cubicBezTo>
                    <a:pt x="1797245" y="734615"/>
                    <a:pt x="1787086" y="744774"/>
                    <a:pt x="1774554" y="744774"/>
                  </a:cubicBezTo>
                  <a:lnTo>
                    <a:pt x="22691" y="744774"/>
                  </a:lnTo>
                  <a:cubicBezTo>
                    <a:pt x="10159" y="744774"/>
                    <a:pt x="0" y="734615"/>
                    <a:pt x="0" y="722083"/>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28" name="TextBox 28"/>
            <p:cNvSpPr txBox="1"/>
            <p:nvPr/>
          </p:nvSpPr>
          <p:spPr>
            <a:xfrm>
              <a:off x="0" y="-38100"/>
              <a:ext cx="1797245" cy="78287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29" name="Freeform 29"/>
          <p:cNvSpPr/>
          <p:nvPr/>
        </p:nvSpPr>
        <p:spPr>
          <a:xfrm>
            <a:off x="15753800" y="579519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30" name="Freeform 30"/>
          <p:cNvSpPr/>
          <p:nvPr/>
        </p:nvSpPr>
        <p:spPr>
          <a:xfrm>
            <a:off x="15753800" y="1922622"/>
            <a:ext cx="446341" cy="457200"/>
          </a:xfrm>
          <a:custGeom>
            <a:avLst/>
            <a:gdLst/>
            <a:ahLst/>
            <a:cxnLst/>
            <a:rect l="l" t="t" r="r" b="b"/>
            <a:pathLst>
              <a:path w="446341" h="457200">
                <a:moveTo>
                  <a:pt x="0" y="0"/>
                </a:moveTo>
                <a:lnTo>
                  <a:pt x="446341" y="0"/>
                </a:lnTo>
                <a:lnTo>
                  <a:pt x="446341" y="457200"/>
                </a:lnTo>
                <a:lnTo>
                  <a:pt x="0" y="457200"/>
                </a:lnTo>
                <a:lnTo>
                  <a:pt x="0" y="0"/>
                </a:lnTo>
                <a:close/>
              </a:path>
            </a:pathLst>
          </a:custGeom>
          <a:blipFill>
            <a:blip r:embed="rId4"/>
            <a:stretch>
              <a:fillRect/>
            </a:stretch>
          </a:blipFill>
        </p:spPr>
      </p:sp>
      <p:sp>
        <p:nvSpPr>
          <p:cNvPr id="31" name="TextBox 31"/>
          <p:cNvSpPr txBox="1"/>
          <p:nvPr/>
        </p:nvSpPr>
        <p:spPr>
          <a:xfrm>
            <a:off x="2306861" y="1949023"/>
            <a:ext cx="5269014"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Montserrat" pitchFamily="2" charset="0"/>
                <a:ea typeface="Lato Bold"/>
                <a:cs typeface="Lato Bold"/>
                <a:sym typeface="Lato Bold"/>
              </a:rPr>
              <a:t>XÁC ĐỊNH YÊU CẦU HỆ THỐNG </a:t>
            </a:r>
          </a:p>
        </p:txBody>
      </p:sp>
      <p:sp>
        <p:nvSpPr>
          <p:cNvPr id="32" name="TextBox 32"/>
          <p:cNvSpPr txBox="1"/>
          <p:nvPr/>
        </p:nvSpPr>
        <p:spPr>
          <a:xfrm>
            <a:off x="2306861" y="3270945"/>
            <a:ext cx="5872185" cy="1560492"/>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Hệ thống cần hỗ trợ các chức năng như quản lý người dùng theo phân quyền, quản lý hoạt động rèn luyện, cập nhật và thống kê điểm rèn luyện.</a:t>
            </a:r>
          </a:p>
        </p:txBody>
      </p:sp>
      <p:sp>
        <p:nvSpPr>
          <p:cNvPr id="33" name="TextBox 33"/>
          <p:cNvSpPr txBox="1"/>
          <p:nvPr/>
        </p:nvSpPr>
        <p:spPr>
          <a:xfrm>
            <a:off x="3207363" y="494493"/>
            <a:ext cx="11873275" cy="705321"/>
          </a:xfrm>
          <a:prstGeom prst="rect">
            <a:avLst/>
          </a:prstGeom>
        </p:spPr>
        <p:txBody>
          <a:bodyPr wrap="square" lIns="0" tIns="0" rIns="0" bIns="0" rtlCol="0" anchor="t">
            <a:spAutoFit/>
          </a:bodyPr>
          <a:lstStyle/>
          <a:p>
            <a:pPr algn="ctr">
              <a:lnSpc>
                <a:spcPts val="5500"/>
              </a:lnSpc>
            </a:pPr>
            <a:r>
              <a:rPr lang="en-US" sz="5000" b="1">
                <a:solidFill>
                  <a:srgbClr val="FBF9F1"/>
                </a:solidFill>
                <a:latin typeface="Montserrat" pitchFamily="2" charset="0"/>
                <a:ea typeface="Poppins Bold"/>
                <a:cs typeface="Poppins Bold"/>
                <a:sym typeface="Poppins Bold"/>
              </a:rPr>
              <a:t>PHÂN TÍCH VÀ THIẾT KẾ HỆ THỐNG</a:t>
            </a:r>
          </a:p>
        </p:txBody>
      </p:sp>
      <p:sp>
        <p:nvSpPr>
          <p:cNvPr id="34" name="TextBox 34"/>
          <p:cNvSpPr txBox="1"/>
          <p:nvPr/>
        </p:nvSpPr>
        <p:spPr>
          <a:xfrm>
            <a:off x="10108954" y="1729948"/>
            <a:ext cx="5437737"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Montserrat" pitchFamily="2" charset="0"/>
                <a:ea typeface="Lato Bold"/>
                <a:cs typeface="Lato Bold"/>
                <a:sym typeface="Lato Bold"/>
              </a:rPr>
              <a:t>THIẾT KẾ DỮ LIỆU VỚI MÔ HÌNH ERD VÀ CÁC THỰC THỂ</a:t>
            </a:r>
          </a:p>
        </p:txBody>
      </p:sp>
      <p:sp>
        <p:nvSpPr>
          <p:cNvPr id="35" name="TextBox 35"/>
          <p:cNvSpPr txBox="1"/>
          <p:nvPr/>
        </p:nvSpPr>
        <p:spPr>
          <a:xfrm>
            <a:off x="10108954" y="3079006"/>
            <a:ext cx="5872185" cy="194437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Hệ thống sử dụng các thực thể chính như Người dùng, Hoạt động, Điểm rèn luyện, ... được liên kết qua các mối quan hệ như sinh viên tham gia hoạt động và cố vấn học tập quản lý sinh viên.</a:t>
            </a:r>
          </a:p>
        </p:txBody>
      </p:sp>
      <p:sp>
        <p:nvSpPr>
          <p:cNvPr id="36" name="TextBox 36"/>
          <p:cNvSpPr txBox="1"/>
          <p:nvPr/>
        </p:nvSpPr>
        <p:spPr>
          <a:xfrm>
            <a:off x="2306861" y="5561248"/>
            <a:ext cx="5269014" cy="86995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Montserrat" pitchFamily="2" charset="0"/>
                <a:ea typeface="Lato Bold"/>
                <a:cs typeface="Lato Bold"/>
                <a:sym typeface="Lato Bold"/>
              </a:rPr>
              <a:t>THIẾT KẾ GIAO DIỆN NGƯỜI DÙNG VỚI NHIỀU PHÂN QUYỀN</a:t>
            </a:r>
          </a:p>
        </p:txBody>
      </p:sp>
      <p:sp>
        <p:nvSpPr>
          <p:cNvPr id="37" name="TextBox 37"/>
          <p:cNvSpPr txBox="1"/>
          <p:nvPr/>
        </p:nvSpPr>
        <p:spPr>
          <a:xfrm>
            <a:off x="2306861" y="7062580"/>
            <a:ext cx="5872185" cy="2355581"/>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Giao diện được thiết kế riêng cho từng vai trò: quản trị viên quản lý tài khoản và hệ thống; cố vấn học tập theo dõi sinh viên, xét duyệt, và thống kê; sinh viên cập nhật điểm, gửi minh chứng, và theo dõi tiến trình rèn luyện qua các học kỳ.</a:t>
            </a:r>
          </a:p>
        </p:txBody>
      </p:sp>
      <p:sp>
        <p:nvSpPr>
          <p:cNvPr id="38" name="TextBox 38"/>
          <p:cNvSpPr txBox="1"/>
          <p:nvPr/>
        </p:nvSpPr>
        <p:spPr>
          <a:xfrm>
            <a:off x="10124194" y="5814434"/>
            <a:ext cx="4666666" cy="415819"/>
          </a:xfrm>
          <a:prstGeom prst="rect">
            <a:avLst/>
          </a:prstGeom>
        </p:spPr>
        <p:txBody>
          <a:bodyPr wrap="square" lIns="0" tIns="0" rIns="0" bIns="0" rtlCol="0" anchor="t">
            <a:spAutoFit/>
          </a:bodyPr>
          <a:lstStyle/>
          <a:p>
            <a:pPr algn="l">
              <a:lnSpc>
                <a:spcPts val="3500"/>
              </a:lnSpc>
              <a:spcBef>
                <a:spcPct val="0"/>
              </a:spcBef>
            </a:pPr>
            <a:r>
              <a:rPr lang="en-US" sz="2500" b="1">
                <a:solidFill>
                  <a:srgbClr val="FBF9F1"/>
                </a:solidFill>
                <a:latin typeface="Montserrat" pitchFamily="2" charset="0"/>
                <a:ea typeface="Lato Bold"/>
                <a:cs typeface="Lato Bold"/>
                <a:sym typeface="Lato Bold"/>
              </a:rPr>
              <a:t>THỐNG KÊ VÀ BÁO CÁO</a:t>
            </a:r>
          </a:p>
        </p:txBody>
      </p:sp>
      <p:sp>
        <p:nvSpPr>
          <p:cNvPr id="39" name="TextBox 39"/>
          <p:cNvSpPr txBox="1"/>
          <p:nvPr/>
        </p:nvSpPr>
        <p:spPr>
          <a:xfrm>
            <a:off x="10104786" y="7062580"/>
            <a:ext cx="5872185" cy="2355581"/>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Hệ thống cung cấp các công cụ thống kê chi tiết, giúp cố vấn học tập theo dõi hoạt động, điểm rèn luyện, và tiến trình của sinh viên. Báo cáo được trình bày rõ ràng theo từng học kỳ, hỗ trợ đánh giá và cải thiện chất lượng rèn luyện.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44000" y="94772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0263" y="1065064"/>
            <a:ext cx="6529097" cy="65290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48871" y="1184144"/>
            <a:ext cx="4606904" cy="46069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046616" y="1565561"/>
            <a:ext cx="6611414" cy="4555048"/>
          </a:xfrm>
          <a:custGeom>
            <a:avLst/>
            <a:gdLst/>
            <a:ahLst/>
            <a:cxnLst/>
            <a:rect l="l" t="t" r="r" b="b"/>
            <a:pathLst>
              <a:path w="6611414" h="4555048">
                <a:moveTo>
                  <a:pt x="0" y="0"/>
                </a:moveTo>
                <a:lnTo>
                  <a:pt x="6611414" y="0"/>
                </a:lnTo>
                <a:lnTo>
                  <a:pt x="6611414" y="4555048"/>
                </a:lnTo>
                <a:lnTo>
                  <a:pt x="0" y="4555048"/>
                </a:lnTo>
                <a:lnTo>
                  <a:pt x="0" y="0"/>
                </a:lnTo>
                <a:close/>
              </a:path>
            </a:pathLst>
          </a:custGeom>
          <a:blipFill>
            <a:blip r:embed="rId6"/>
            <a:stretch>
              <a:fillRect l="-6803" r="-29288"/>
            </a:stretch>
          </a:blipFill>
        </p:spPr>
      </p:sp>
      <p:sp>
        <p:nvSpPr>
          <p:cNvPr id="15" name="Freeform 15"/>
          <p:cNvSpPr/>
          <p:nvPr/>
        </p:nvSpPr>
        <p:spPr>
          <a:xfrm>
            <a:off x="11188340" y="2738189"/>
            <a:ext cx="6934869" cy="4405983"/>
          </a:xfrm>
          <a:custGeom>
            <a:avLst/>
            <a:gdLst/>
            <a:ahLst/>
            <a:cxnLst/>
            <a:rect l="l" t="t" r="r" b="b"/>
            <a:pathLst>
              <a:path w="6934869" h="4405983">
                <a:moveTo>
                  <a:pt x="0" y="0"/>
                </a:moveTo>
                <a:lnTo>
                  <a:pt x="6934869" y="0"/>
                </a:lnTo>
                <a:lnTo>
                  <a:pt x="6934869" y="4405984"/>
                </a:lnTo>
                <a:lnTo>
                  <a:pt x="0" y="4405984"/>
                </a:lnTo>
                <a:lnTo>
                  <a:pt x="0" y="0"/>
                </a:lnTo>
                <a:close/>
              </a:path>
            </a:pathLst>
          </a:custGeom>
          <a:blipFill>
            <a:blip r:embed="rId7"/>
            <a:stretch>
              <a:fillRect l="-12559" r="-12016"/>
            </a:stretch>
          </a:blipFill>
        </p:spPr>
      </p:sp>
      <p:sp>
        <p:nvSpPr>
          <p:cNvPr id="16" name="Freeform 16"/>
          <p:cNvSpPr/>
          <p:nvPr/>
        </p:nvSpPr>
        <p:spPr>
          <a:xfrm>
            <a:off x="9953093" y="5090890"/>
            <a:ext cx="6611414" cy="4106565"/>
          </a:xfrm>
          <a:custGeom>
            <a:avLst/>
            <a:gdLst/>
            <a:ahLst/>
            <a:cxnLst/>
            <a:rect l="l" t="t" r="r" b="b"/>
            <a:pathLst>
              <a:path w="6611414" h="4106565">
                <a:moveTo>
                  <a:pt x="0" y="0"/>
                </a:moveTo>
                <a:lnTo>
                  <a:pt x="6611414" y="0"/>
                </a:lnTo>
                <a:lnTo>
                  <a:pt x="6611414" y="4106565"/>
                </a:lnTo>
                <a:lnTo>
                  <a:pt x="0" y="4106565"/>
                </a:lnTo>
                <a:lnTo>
                  <a:pt x="0" y="0"/>
                </a:lnTo>
                <a:close/>
              </a:path>
            </a:pathLst>
          </a:custGeom>
          <a:blipFill>
            <a:blip r:embed="rId8"/>
            <a:stretch>
              <a:fillRect l="-10681" t="-6878" r="-30974" b="-8862"/>
            </a:stretch>
          </a:blipFill>
        </p:spPr>
      </p:sp>
      <p:sp>
        <p:nvSpPr>
          <p:cNvPr id="17" name="TextBox 17"/>
          <p:cNvSpPr txBox="1"/>
          <p:nvPr/>
        </p:nvSpPr>
        <p:spPr>
          <a:xfrm>
            <a:off x="942975" y="4049006"/>
            <a:ext cx="7188059" cy="2211183"/>
          </a:xfrm>
          <a:prstGeom prst="rect">
            <a:avLst/>
          </a:prstGeom>
        </p:spPr>
        <p:txBody>
          <a:bodyPr lIns="0" tIns="0" rIns="0" bIns="0" rtlCol="0" anchor="t">
            <a:spAutoFit/>
          </a:bodyPr>
          <a:lstStyle/>
          <a:p>
            <a:pPr algn="just">
              <a:lnSpc>
                <a:spcPts val="3499"/>
              </a:lnSpc>
              <a:spcBef>
                <a:spcPct val="0"/>
              </a:spcBef>
            </a:pPr>
            <a:r>
              <a:rPr lang="en-US" sz="2499">
                <a:solidFill>
                  <a:srgbClr val="E5E1DA"/>
                </a:solidFill>
                <a:latin typeface="Montserrat" pitchFamily="2" charset="0"/>
                <a:ea typeface="Lato"/>
                <a:cs typeface="Lato"/>
                <a:sym typeface="Lato"/>
              </a:rPr>
              <a:t>Ứng dụng cung cấp các chức năng như thêm, sửa, xóa dữ liệu, quản lý thông tin sinh viên và cố vấn, và thống kê hoạt động. Giao diện thân thiện, dễ sử dụng, hỗ trợ các thao tác linh hoạt.</a:t>
            </a:r>
          </a:p>
        </p:txBody>
      </p:sp>
      <p:sp>
        <p:nvSpPr>
          <p:cNvPr id="18" name="TextBox 18"/>
          <p:cNvSpPr txBox="1"/>
          <p:nvPr/>
        </p:nvSpPr>
        <p:spPr>
          <a:xfrm>
            <a:off x="942975" y="1706421"/>
            <a:ext cx="6727972" cy="1692771"/>
          </a:xfrm>
          <a:prstGeom prst="rect">
            <a:avLst/>
          </a:prstGeom>
        </p:spPr>
        <p:txBody>
          <a:bodyPr wrap="square" lIns="0" tIns="0" rIns="0" bIns="0" rtlCol="0" anchor="t">
            <a:spAutoFit/>
          </a:bodyPr>
          <a:lstStyle/>
          <a:p>
            <a:pPr algn="l">
              <a:lnSpc>
                <a:spcPts val="6600"/>
              </a:lnSpc>
            </a:pPr>
            <a:r>
              <a:rPr lang="en-US" sz="6000" b="1">
                <a:solidFill>
                  <a:srgbClr val="FBF9F1"/>
                </a:solidFill>
                <a:latin typeface="Montserrat" pitchFamily="2" charset="0"/>
                <a:ea typeface="Poppins Bold"/>
                <a:cs typeface="Poppins Bold"/>
                <a:sym typeface="Poppins Bold"/>
              </a:rPr>
              <a:t>KẾT QUẢ </a:t>
            </a:r>
          </a:p>
          <a:p>
            <a:pPr algn="l">
              <a:lnSpc>
                <a:spcPts val="6600"/>
              </a:lnSpc>
            </a:pPr>
            <a:r>
              <a:rPr lang="en-US" sz="6000" b="1">
                <a:solidFill>
                  <a:srgbClr val="FBF9F1"/>
                </a:solidFill>
                <a:latin typeface="Montserrat" pitchFamily="2" charset="0"/>
                <a:ea typeface="Poppins Bold"/>
                <a:cs typeface="Poppins Bold"/>
                <a:sym typeface="Poppins Bold"/>
              </a:rPr>
              <a:t>THỰC NGHIỆM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sp>
      <p:sp>
        <p:nvSpPr>
          <p:cNvPr id="3" name="Freeform 3"/>
          <p:cNvSpPr/>
          <p:nvPr/>
        </p:nvSpPr>
        <p:spPr>
          <a:xfrm rot="7410612">
            <a:off x="15236894" y="3514366"/>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16608890" y="7034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703495"/>
            <a:ext cx="15338748" cy="650410"/>
            <a:chOff x="0" y="0"/>
            <a:chExt cx="4039835" cy="171301"/>
          </a:xfrm>
        </p:grpSpPr>
        <p:sp>
          <p:nvSpPr>
            <p:cNvPr id="6" name="Freeform 6"/>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id="7" name="TextBox 7"/>
            <p:cNvSpPr txBox="1"/>
            <p:nvPr/>
          </p:nvSpPr>
          <p:spPr>
            <a:xfrm>
              <a:off x="0" y="-38100"/>
              <a:ext cx="4039835" cy="2094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11" name="TextBox 11"/>
          <p:cNvSpPr txBox="1"/>
          <p:nvPr/>
        </p:nvSpPr>
        <p:spPr>
          <a:xfrm>
            <a:off x="2286000" y="5376695"/>
            <a:ext cx="13411200" cy="3115148"/>
          </a:xfrm>
          <a:prstGeom prst="rect">
            <a:avLst/>
          </a:prstGeom>
        </p:spPr>
        <p:txBody>
          <a:bodyPr wrap="square" lIns="0" tIns="0" rIns="0" bIns="0" rtlCol="0" anchor="t">
            <a:spAutoFit/>
          </a:bodyPr>
          <a:lstStyle/>
          <a:p>
            <a:pPr algn="just">
              <a:lnSpc>
                <a:spcPts val="4059"/>
              </a:lnSpc>
            </a:pPr>
            <a:r>
              <a:rPr lang="en-US" sz="2899" dirty="0" err="1">
                <a:solidFill>
                  <a:srgbClr val="E5E1DA"/>
                </a:solidFill>
                <a:latin typeface="Montserrat" pitchFamily="2" charset="0"/>
                <a:ea typeface="Lato"/>
                <a:cs typeface="Lato"/>
                <a:sym typeface="Lato"/>
              </a:rPr>
              <a:t>Ứng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dụng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được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mục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tiêu</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đề</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ra</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cải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thiện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hiệu</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quả</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quản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lý</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hoạt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động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rèn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luyện</a:t>
            </a:r>
            <a:r>
              <a:rPr lang="en-US" sz="2899" dirty="0">
                <a:solidFill>
                  <a:srgbClr val="E5E1DA"/>
                </a:solidFill>
                <a:latin typeface="Montserrat" pitchFamily="2" charset="0"/>
                <a:ea typeface="Lato"/>
                <a:cs typeface="Lato"/>
                <a:sym typeface="Lato"/>
              </a:rPr>
              <a:t>.</a:t>
            </a:r>
          </a:p>
          <a:p>
            <a:pPr algn="just">
              <a:lnSpc>
                <a:spcPts val="4059"/>
              </a:lnSpc>
            </a:pPr>
            <a:r>
              <a:rPr lang="en-US" sz="2899" dirty="0" err="1">
                <a:solidFill>
                  <a:srgbClr val="E5E1DA"/>
                </a:solidFill>
                <a:latin typeface="Montserrat" pitchFamily="2" charset="0"/>
                <a:ea typeface="Lato"/>
                <a:cs typeface="Lato"/>
                <a:sym typeface="Lato"/>
              </a:rPr>
              <a:t>Hướng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phát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triển</a:t>
            </a:r>
            <a:r>
              <a:rPr lang="en-US" sz="2899" dirty="0">
                <a:solidFill>
                  <a:srgbClr val="E5E1DA"/>
                </a:solidFill>
                <a:latin typeface="Montserrat" pitchFamily="2" charset="0"/>
                <a:ea typeface="Lato"/>
                <a:cs typeface="Lato"/>
                <a:sym typeface="Lato"/>
              </a:rPr>
              <a:t> bao </a:t>
            </a:r>
            <a:r>
              <a:rPr lang="en-US" sz="2899" dirty="0" err="1">
                <a:solidFill>
                  <a:srgbClr val="E5E1DA"/>
                </a:solidFill>
                <a:latin typeface="Montserrat" pitchFamily="2" charset="0"/>
                <a:ea typeface="Lato"/>
                <a:cs typeface="Lato"/>
                <a:sym typeface="Lato"/>
              </a:rPr>
              <a:t>gồm</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mở</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rộng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chức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năng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và</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cải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thiện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trải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nghiệm</a:t>
            </a:r>
            <a:r>
              <a:rPr lang="en-US" sz="2899" dirty="0">
                <a:solidFill>
                  <a:srgbClr val="E5E1DA"/>
                </a:solidFill>
                <a:latin typeface="Montserrat" pitchFamily="2" charset="0"/>
                <a:ea typeface="Lato"/>
                <a:cs typeface="Lato"/>
                <a:sym typeface="Lato"/>
              </a:rPr>
              <a:t> </a:t>
            </a:r>
          </a:p>
          <a:p>
            <a:pPr algn="just">
              <a:lnSpc>
                <a:spcPts val="4059"/>
              </a:lnSpc>
            </a:pPr>
            <a:r>
              <a:rPr lang="en-US" sz="2899" dirty="0" err="1">
                <a:solidFill>
                  <a:srgbClr val="E5E1DA"/>
                </a:solidFill>
                <a:latin typeface="Montserrat" pitchFamily="2" charset="0"/>
                <a:ea typeface="Lato"/>
                <a:cs typeface="Lato"/>
                <a:sym typeface="Lato"/>
              </a:rPr>
              <a:t>người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dùng</a:t>
            </a:r>
            <a:r>
              <a:rPr lang="en-US" sz="2899" dirty="0">
                <a:solidFill>
                  <a:srgbClr val="E5E1DA"/>
                </a:solidFill>
                <a:latin typeface="Montserrat" pitchFamily="2" charset="0"/>
                <a:ea typeface="Lato"/>
                <a:cs typeface="Lato"/>
                <a:sym typeface="Lato"/>
              </a:rPr>
              <a:t>. </a:t>
            </a:r>
          </a:p>
          <a:p>
            <a:pPr algn="just">
              <a:lnSpc>
                <a:spcPts val="4059"/>
              </a:lnSpc>
            </a:pPr>
            <a:r>
              <a:rPr lang="en-US" sz="2899" dirty="0" err="1">
                <a:solidFill>
                  <a:srgbClr val="E5E1DA"/>
                </a:solidFill>
                <a:latin typeface="Montserrat" pitchFamily="2" charset="0"/>
                <a:ea typeface="Lato"/>
                <a:cs typeface="Lato"/>
                <a:sym typeface="Lato"/>
              </a:rPr>
              <a:t>Báo</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cáo</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cung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cấp</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thông</a:t>
            </a:r>
            <a:r>
              <a:rPr lang="en-US" sz="2899" dirty="0">
                <a:solidFill>
                  <a:srgbClr val="E5E1DA"/>
                </a:solidFill>
                <a:latin typeface="Montserrat" pitchFamily="2" charset="0"/>
                <a:ea typeface="Lato"/>
                <a:cs typeface="Lato"/>
                <a:sym typeface="Lato"/>
              </a:rPr>
              <a:t> tin chi </a:t>
            </a:r>
            <a:r>
              <a:rPr lang="en-US" sz="2899" dirty="0" err="1">
                <a:solidFill>
                  <a:srgbClr val="E5E1DA"/>
                </a:solidFill>
                <a:latin typeface="Montserrat" pitchFamily="2" charset="0"/>
                <a:ea typeface="Lato"/>
                <a:cs typeface="Lato"/>
                <a:sym typeface="Lato"/>
              </a:rPr>
              <a:t>tiết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về</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quy</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trình</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thiết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kế</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và</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các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bước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thực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hiện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để</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phát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triển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ứng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dụng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hiệu</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quả</a:t>
            </a:r>
            <a:r>
              <a:rPr lang="en-US" sz="2899" dirty="0">
                <a:solidFill>
                  <a:srgbClr val="E5E1DA"/>
                </a:solidFill>
                <a:latin typeface="Montserrat" pitchFamily="2" charset="0"/>
                <a:ea typeface="Lato"/>
                <a:cs typeface="Lato"/>
                <a:sym typeface="Lato"/>
              </a:rPr>
              <a:t>.</a:t>
            </a:r>
          </a:p>
        </p:txBody>
      </p:sp>
      <p:sp>
        <p:nvSpPr>
          <p:cNvPr id="12" name="TextBox 12"/>
          <p:cNvSpPr txBox="1"/>
          <p:nvPr/>
        </p:nvSpPr>
        <p:spPr>
          <a:xfrm>
            <a:off x="2286000" y="3217534"/>
            <a:ext cx="8761959" cy="1692771"/>
          </a:xfrm>
          <a:prstGeom prst="rect">
            <a:avLst/>
          </a:prstGeom>
        </p:spPr>
        <p:txBody>
          <a:bodyPr lIns="0" tIns="0" rIns="0" bIns="0" rtlCol="0" anchor="t">
            <a:spAutoFit/>
          </a:bodyPr>
          <a:lstStyle/>
          <a:p>
            <a:pPr algn="l">
              <a:lnSpc>
                <a:spcPts val="6600"/>
              </a:lnSpc>
            </a:pPr>
            <a:r>
              <a:rPr lang="en-US" sz="6000" b="1" dirty="0">
                <a:solidFill>
                  <a:srgbClr val="FBF9F1"/>
                </a:solidFill>
                <a:latin typeface="Montserrat" pitchFamily="2" charset="0"/>
                <a:ea typeface="Poppins Bold"/>
                <a:cs typeface="Poppins Bold"/>
                <a:sym typeface="Poppins Bold"/>
              </a:rPr>
              <a:t>KẾT LUẬN VÀ </a:t>
            </a:r>
          </a:p>
          <a:p>
            <a:pPr algn="l">
              <a:lnSpc>
                <a:spcPts val="6600"/>
              </a:lnSpc>
            </a:pPr>
            <a:r>
              <a:rPr lang="en-US" sz="6000" b="1" dirty="0">
                <a:solidFill>
                  <a:srgbClr val="FBF9F1"/>
                </a:solidFill>
                <a:latin typeface="Montserrat" pitchFamily="2" charset="0"/>
                <a:ea typeface="Poppins Bold"/>
                <a:cs typeface="Poppins Bold"/>
                <a:sym typeface="Poppins Bold"/>
              </a:rPr>
              <a:t>HƯỚNG PHÁT TRIỂN</a:t>
            </a:r>
          </a:p>
        </p:txBody>
      </p:sp>
      <p:sp>
        <p:nvSpPr>
          <p:cNvPr id="13" name="Rectangle: Rounded Corners 12">
            <a:extLst>
              <a:ext uri="{FF2B5EF4-FFF2-40B4-BE49-F238E27FC236}">
                <a16:creationId xmlns:a16="http://schemas.microsoft.com/office/drawing/2014/main" id="{F2A7D42A-A49C-A1F0-CF9E-C948BAFC3153}"/>
              </a:ext>
            </a:extLst>
          </p:cNvPr>
          <p:cNvSpPr/>
          <p:nvPr/>
        </p:nvSpPr>
        <p:spPr>
          <a:xfrm>
            <a:off x="1028700" y="2832691"/>
            <a:ext cx="495300" cy="6420377"/>
          </a:xfrm>
          <a:prstGeom prst="roundRect">
            <a:avLst>
              <a:gd name="adj" fmla="val 23232"/>
            </a:avLst>
          </a:prstGeom>
          <a:solidFill>
            <a:srgbClr val="F9E7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509650" y="2705100"/>
            <a:ext cx="11411477" cy="2051844"/>
          </a:xfrm>
          <a:prstGeom prst="rect">
            <a:avLst/>
          </a:prstGeom>
        </p:spPr>
        <p:txBody>
          <a:bodyPr lIns="0" tIns="0" rIns="0" bIns="0" rtlCol="0" anchor="t">
            <a:spAutoFit/>
          </a:bodyPr>
          <a:lstStyle/>
          <a:p>
            <a:pPr algn="l">
              <a:lnSpc>
                <a:spcPts val="15959"/>
              </a:lnSpc>
            </a:pPr>
            <a:r>
              <a:rPr lang="en-US" sz="14508" b="1">
                <a:solidFill>
                  <a:srgbClr val="FBF9F1"/>
                </a:solidFill>
                <a:latin typeface="Montserrat" pitchFamily="2" charset="0"/>
                <a:ea typeface="Poppins Bold"/>
                <a:cs typeface="Poppins Bold"/>
                <a:sym typeface="Poppins Bold"/>
              </a:rPr>
              <a:t>CẢM ƠN</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Montserrat" pitchFamily="2" charset="0"/>
                <a:ea typeface="Lato"/>
                <a:cs typeface="Lato"/>
                <a:sym typeface="Lato"/>
              </a:rPr>
              <a:t>BÁO CÁO ĐỀ TÀI</a:t>
            </a:r>
          </a:p>
        </p:txBody>
      </p:sp>
      <p:sp>
        <p:nvSpPr>
          <p:cNvPr id="9" name="TextBox 9"/>
          <p:cNvSpPr txBox="1"/>
          <p:nvPr/>
        </p:nvSpPr>
        <p:spPr>
          <a:xfrm>
            <a:off x="1509650" y="6108276"/>
            <a:ext cx="6096698" cy="2641599"/>
          </a:xfrm>
          <a:prstGeom prst="rect">
            <a:avLst/>
          </a:prstGeom>
        </p:spPr>
        <p:txBody>
          <a:bodyPr lIns="0" tIns="0" rIns="0" bIns="0" rtlCol="0" anchor="t">
            <a:spAutoFit/>
          </a:bodyPr>
          <a:lstStyle/>
          <a:p>
            <a:pPr algn="l">
              <a:lnSpc>
                <a:spcPts val="3500"/>
              </a:lnSpc>
            </a:pPr>
            <a:r>
              <a:rPr lang="en-US" sz="2500" dirty="0" err="1">
                <a:solidFill>
                  <a:srgbClr val="E5E1DA"/>
                </a:solidFill>
                <a:latin typeface="Montserrat" pitchFamily="2" charset="0"/>
                <a:ea typeface="Poppins"/>
                <a:cs typeface="Poppins"/>
                <a:sym typeface="Poppins"/>
              </a:rPr>
              <a:t>Trình</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bày</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bởi</a:t>
            </a:r>
            <a:r>
              <a:rPr lang="en-US" sz="2500" dirty="0">
                <a:solidFill>
                  <a:srgbClr val="E5E1DA"/>
                </a:solidFill>
                <a:latin typeface="Montserrat" pitchFamily="2" charset="0"/>
                <a:ea typeface="Poppins"/>
                <a:cs typeface="Poppins"/>
                <a:sym typeface="Poppins"/>
              </a:rPr>
              <a:t> Nguyễn Hữu Anh </a:t>
            </a:r>
          </a:p>
          <a:p>
            <a:pPr algn="l">
              <a:lnSpc>
                <a:spcPts val="3500"/>
              </a:lnSpc>
            </a:pPr>
            <a:r>
              <a:rPr lang="en-US" sz="2500" dirty="0">
                <a:solidFill>
                  <a:srgbClr val="E5E1DA"/>
                </a:solidFill>
                <a:latin typeface="Montserrat" pitchFamily="2" charset="0"/>
                <a:ea typeface="Poppins"/>
                <a:cs typeface="Poppins"/>
                <a:sym typeface="Poppins"/>
              </a:rPr>
              <a:t>MSSV: 110122033 </a:t>
            </a:r>
          </a:p>
          <a:p>
            <a:pPr algn="l">
              <a:lnSpc>
                <a:spcPts val="3500"/>
              </a:lnSpc>
            </a:pPr>
            <a:r>
              <a:rPr lang="en-US" sz="2500" dirty="0" err="1">
                <a:solidFill>
                  <a:srgbClr val="E5E1DA"/>
                </a:solidFill>
                <a:latin typeface="Montserrat" pitchFamily="2" charset="0"/>
                <a:ea typeface="Poppins"/>
                <a:cs typeface="Poppins"/>
                <a:sym typeface="Poppins"/>
              </a:rPr>
              <a:t>Lớp</a:t>
            </a:r>
            <a:r>
              <a:rPr lang="en-US" sz="2500" dirty="0">
                <a:solidFill>
                  <a:srgbClr val="E5E1DA"/>
                </a:solidFill>
                <a:latin typeface="Montserrat" pitchFamily="2" charset="0"/>
                <a:ea typeface="Poppins"/>
                <a:cs typeface="Poppins"/>
                <a:sym typeface="Poppins"/>
              </a:rPr>
              <a:t>: DA22TTA</a:t>
            </a:r>
          </a:p>
          <a:p>
            <a:pPr algn="l">
              <a:lnSpc>
                <a:spcPts val="3500"/>
              </a:lnSpc>
            </a:pPr>
            <a:endParaRPr lang="en-US" sz="2500" dirty="0">
              <a:solidFill>
                <a:srgbClr val="E5E1DA"/>
              </a:solidFill>
              <a:latin typeface="Montserrat" pitchFamily="2" charset="0"/>
              <a:ea typeface="Poppins"/>
              <a:cs typeface="Poppins"/>
              <a:sym typeface="Poppins"/>
            </a:endParaRPr>
          </a:p>
          <a:p>
            <a:pPr algn="l">
              <a:lnSpc>
                <a:spcPts val="3500"/>
              </a:lnSpc>
              <a:spcBef>
                <a:spcPct val="0"/>
              </a:spcBef>
            </a:pPr>
            <a:r>
              <a:rPr lang="en-US" sz="2500" dirty="0" err="1">
                <a:solidFill>
                  <a:srgbClr val="E5E1DA"/>
                </a:solidFill>
                <a:latin typeface="Montserrat" pitchFamily="2" charset="0"/>
                <a:ea typeface="Poppins"/>
                <a:cs typeface="Poppins"/>
                <a:sym typeface="Poppins"/>
              </a:rPr>
              <a:t>Giáo</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viên</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hướng</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dẫn</a:t>
            </a:r>
            <a:r>
              <a:rPr lang="en-US" sz="2500" dirty="0">
                <a:solidFill>
                  <a:srgbClr val="E5E1DA"/>
                </a:solidFill>
                <a:latin typeface="Montserrat" pitchFamily="2" charset="0"/>
                <a:ea typeface="Poppins"/>
                <a:cs typeface="Poppins"/>
                <a:sym typeface="Poppins"/>
              </a:rPr>
              <a:t> </a:t>
            </a:r>
          </a:p>
          <a:p>
            <a:pPr algn="l">
              <a:lnSpc>
                <a:spcPts val="3500"/>
              </a:lnSpc>
              <a:spcBef>
                <a:spcPct val="0"/>
              </a:spcBef>
            </a:pPr>
            <a:r>
              <a:rPr lang="en-US" sz="2500" dirty="0" err="1">
                <a:solidFill>
                  <a:srgbClr val="E5E1DA"/>
                </a:solidFill>
                <a:latin typeface="Montserrat" pitchFamily="2" charset="0"/>
                <a:ea typeface="Poppins"/>
                <a:cs typeface="Poppins"/>
                <a:sym typeface="Poppins"/>
              </a:rPr>
              <a:t>ThS</a:t>
            </a:r>
            <a:r>
              <a:rPr lang="en-US" sz="2500" dirty="0">
                <a:solidFill>
                  <a:srgbClr val="E5E1DA"/>
                </a:solidFill>
                <a:latin typeface="Montserrat" pitchFamily="2" charset="0"/>
                <a:ea typeface="Poppins"/>
                <a:cs typeface="Poppins"/>
                <a:sym typeface="Poppins"/>
              </a:rPr>
              <a:t>. Nguyễn </a:t>
            </a:r>
            <a:r>
              <a:rPr lang="en-US" sz="2500" dirty="0" err="1">
                <a:solidFill>
                  <a:srgbClr val="E5E1DA"/>
                </a:solidFill>
                <a:latin typeface="Montserrat" pitchFamily="2" charset="0"/>
                <a:ea typeface="Poppins"/>
                <a:cs typeface="Poppins"/>
                <a:sym typeface="Poppins"/>
              </a:rPr>
              <a:t>Ngọc</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Đan</a:t>
            </a:r>
            <a:r>
              <a:rPr lang="en-US" sz="2500" dirty="0">
                <a:solidFill>
                  <a:srgbClr val="E5E1DA"/>
                </a:solidFill>
                <a:latin typeface="Montserrat" pitchFamily="2" charset="0"/>
                <a:ea typeface="Poppins"/>
                <a:cs typeface="Poppins"/>
                <a:sym typeface="Poppins"/>
              </a:rPr>
              <a:t> Thanh</a:t>
            </a:r>
          </a:p>
        </p:txBody>
      </p:sp>
      <p:sp>
        <p:nvSpPr>
          <p:cNvPr id="10" name="TextBox 10"/>
          <p:cNvSpPr txBox="1"/>
          <p:nvPr/>
        </p:nvSpPr>
        <p:spPr>
          <a:xfrm>
            <a:off x="1509650" y="4908660"/>
            <a:ext cx="11411477" cy="782265"/>
          </a:xfrm>
          <a:prstGeom prst="rect">
            <a:avLst/>
          </a:prstGeom>
        </p:spPr>
        <p:txBody>
          <a:bodyPr lIns="0" tIns="0" rIns="0" bIns="0" rtlCol="0" anchor="t">
            <a:spAutoFit/>
          </a:bodyPr>
          <a:lstStyle/>
          <a:p>
            <a:pPr algn="l">
              <a:lnSpc>
                <a:spcPts val="6050"/>
              </a:lnSpc>
            </a:pPr>
            <a:r>
              <a:rPr lang="en-US" sz="5500">
                <a:solidFill>
                  <a:srgbClr val="FBF9F1"/>
                </a:solidFill>
                <a:latin typeface="Montserrat" pitchFamily="2" charset="0"/>
                <a:ea typeface="Poppins"/>
                <a:cs typeface="Poppins"/>
                <a:sym typeface="Poppins"/>
              </a:rPr>
              <a:t>Bạn đã dành thời gian theo dõi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677</Words>
  <Application>Microsoft Office PowerPoint</Application>
  <PresentationFormat>Custom</PresentationFormat>
  <Paragraphs>69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Nội dung đoạn văn bản của bạn</dc:title>
  <dc:creator>Lenovo</dc:creator>
  <cp:lastModifiedBy>Nguyễn Hữu Anh</cp:lastModifiedBy>
  <cp:revision>6</cp:revision>
  <dcterms:created xsi:type="dcterms:W3CDTF">2006-08-16T00:00:00Z</dcterms:created>
  <dcterms:modified xsi:type="dcterms:W3CDTF">2025-01-08T20:27:58Z</dcterms:modified>
  <dc:identifier>DAGbnR77PPs</dc:identifier>
</cp:coreProperties>
</file>